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10"/>
  </p:notesMasterIdLst>
  <p:sldIdLst>
    <p:sldId id="267" r:id="rId2"/>
    <p:sldId id="268" r:id="rId3"/>
    <p:sldId id="261" r:id="rId4"/>
    <p:sldId id="262" r:id="rId5"/>
    <p:sldId id="269" r:id="rId6"/>
    <p:sldId id="271" r:id="rId7"/>
    <p:sldId id="272" r:id="rId8"/>
    <p:sldId id="270" r:id="rId9"/>
  </p:sldIdLst>
  <p:sldSz cx="9144000" cy="6858000" type="screen4x3"/>
  <p:notesSz cx="6858000" cy="9144000"/>
  <p:custDataLst>
    <p:tags r:id="rId11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660"/>
  </p:normalViewPr>
  <p:slideViewPr>
    <p:cSldViewPr>
      <p:cViewPr varScale="1">
        <p:scale>
          <a:sx n="102" d="100"/>
          <a:sy n="102" d="100"/>
        </p:scale>
        <p:origin x="6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340AEF-EE25-4A84-B39E-C519FB625B53}" type="datetimeFigureOut">
              <a:rPr lang="de-DE" smtClean="0"/>
              <a:t>01.07.2018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EE8B8B-E64C-455E-8C48-8CB254E158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0802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9125" y="802299"/>
            <a:ext cx="7395709" cy="2541431"/>
          </a:xfrm>
        </p:spPr>
        <p:txBody>
          <a:bodyPr bIns="0" anchor="b"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9125" y="3531205"/>
            <a:ext cx="7395709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858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7F21-5F23-4363-BCE8-C0A58CD1A6D2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203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F3B5-46E5-4DEC-8D0F-14FAF98DA5C4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871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3723526" y="1440611"/>
            <a:ext cx="4927941" cy="1536162"/>
          </a:xfrm>
        </p:spPr>
        <p:txBody>
          <a:bodyPr anchor="t" anchorCtr="0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Dies ist ein Platzhaltertext für Ihren Titel.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23526" y="3183328"/>
            <a:ext cx="4927941" cy="10591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Dies ist ein Platzhaltertext für Ihren Untertitel</a:t>
            </a:r>
          </a:p>
          <a:p>
            <a:r>
              <a:rPr lang="de-DE" dirty="0"/>
              <a:t>Ort | Datum | Referent</a:t>
            </a:r>
          </a:p>
        </p:txBody>
      </p:sp>
      <p:sp>
        <p:nvSpPr>
          <p:cNvPr id="10" name="Rechteck 9"/>
          <p:cNvSpPr>
            <a:spLocks/>
          </p:cNvSpPr>
          <p:nvPr/>
        </p:nvSpPr>
        <p:spPr bwMode="gray">
          <a:xfrm>
            <a:off x="1421482" y="6603687"/>
            <a:ext cx="1260423" cy="92388"/>
          </a:xfrm>
          <a:prstGeom prst="rect">
            <a:avLst/>
          </a:prstGeom>
          <a:solidFill>
            <a:srgbClr val="CD4F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1" name="Rechteck 10"/>
          <p:cNvSpPr>
            <a:spLocks/>
          </p:cNvSpPr>
          <p:nvPr/>
        </p:nvSpPr>
        <p:spPr bwMode="gray">
          <a:xfrm>
            <a:off x="160320" y="6603687"/>
            <a:ext cx="1260423" cy="92388"/>
          </a:xfrm>
          <a:prstGeom prst="rect">
            <a:avLst/>
          </a:prstGeom>
          <a:solidFill>
            <a:srgbClr val="6DBB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2" name="Rechteck 11"/>
          <p:cNvSpPr>
            <a:spLocks/>
          </p:cNvSpPr>
          <p:nvPr/>
        </p:nvSpPr>
        <p:spPr bwMode="gray">
          <a:xfrm>
            <a:off x="3942329" y="6603687"/>
            <a:ext cx="1260423" cy="92388"/>
          </a:xfrm>
          <a:prstGeom prst="rect">
            <a:avLst/>
          </a:prstGeom>
          <a:solidFill>
            <a:srgbClr val="F07F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3" name="Rechteck 12"/>
          <p:cNvSpPr>
            <a:spLocks/>
          </p:cNvSpPr>
          <p:nvPr/>
        </p:nvSpPr>
        <p:spPr bwMode="gray">
          <a:xfrm>
            <a:off x="6463176" y="6603687"/>
            <a:ext cx="1260423" cy="92388"/>
          </a:xfrm>
          <a:prstGeom prst="rect">
            <a:avLst/>
          </a:prstGeom>
          <a:solidFill>
            <a:srgbClr val="7D70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4" name="Rechteck 13"/>
          <p:cNvSpPr>
            <a:spLocks/>
          </p:cNvSpPr>
          <p:nvPr/>
        </p:nvSpPr>
        <p:spPr bwMode="gray">
          <a:xfrm>
            <a:off x="7723600" y="6603687"/>
            <a:ext cx="1260423" cy="92388"/>
          </a:xfrm>
          <a:prstGeom prst="rect">
            <a:avLst/>
          </a:prstGeom>
          <a:solidFill>
            <a:srgbClr val="88CE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/>
          <p:cNvSpPr>
            <a:spLocks/>
          </p:cNvSpPr>
          <p:nvPr/>
        </p:nvSpPr>
        <p:spPr bwMode="gray">
          <a:xfrm>
            <a:off x="5202753" y="6603687"/>
            <a:ext cx="1260423" cy="92388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6" name="Rechteck 15"/>
          <p:cNvSpPr>
            <a:spLocks/>
          </p:cNvSpPr>
          <p:nvPr/>
        </p:nvSpPr>
        <p:spPr bwMode="gray">
          <a:xfrm>
            <a:off x="2681906" y="6603687"/>
            <a:ext cx="1260423" cy="92388"/>
          </a:xfrm>
          <a:prstGeom prst="rect">
            <a:avLst/>
          </a:prstGeom>
          <a:solidFill>
            <a:srgbClr val="5A88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E10F6FC-5720-497F-A89B-926355A43C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8384" y="161925"/>
            <a:ext cx="883997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65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_Spez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3723526" y="1440611"/>
            <a:ext cx="4927941" cy="1536162"/>
          </a:xfrm>
        </p:spPr>
        <p:txBody>
          <a:bodyPr anchor="t" anchorCtr="0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Dies ist ein Platzhaltertext für Ihren Titel.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23526" y="3183328"/>
            <a:ext cx="4927941" cy="1059193"/>
          </a:xfrm>
        </p:spPr>
        <p:txBody>
          <a:bodyPr anchor="t" anchorCtr="0"/>
          <a:lstStyle>
            <a:lvl1pPr marL="0" indent="0" algn="l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Dies ist ein Platzhaltertext für Ihren Untertitel</a:t>
            </a:r>
          </a:p>
          <a:p>
            <a:r>
              <a:rPr lang="de-DE" dirty="0"/>
              <a:t>Ort | Datum | Referent</a:t>
            </a:r>
          </a:p>
        </p:txBody>
      </p:sp>
      <p:sp>
        <p:nvSpPr>
          <p:cNvPr id="10" name="Rechteck 9"/>
          <p:cNvSpPr>
            <a:spLocks/>
          </p:cNvSpPr>
          <p:nvPr/>
        </p:nvSpPr>
        <p:spPr bwMode="gray">
          <a:xfrm>
            <a:off x="1421482" y="6603687"/>
            <a:ext cx="1260423" cy="92388"/>
          </a:xfrm>
          <a:prstGeom prst="rect">
            <a:avLst/>
          </a:prstGeom>
          <a:solidFill>
            <a:srgbClr val="CD4F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1" name="Rechteck 10"/>
          <p:cNvSpPr>
            <a:spLocks/>
          </p:cNvSpPr>
          <p:nvPr/>
        </p:nvSpPr>
        <p:spPr bwMode="gray">
          <a:xfrm>
            <a:off x="160320" y="6603687"/>
            <a:ext cx="1260423" cy="92388"/>
          </a:xfrm>
          <a:prstGeom prst="rect">
            <a:avLst/>
          </a:prstGeom>
          <a:solidFill>
            <a:srgbClr val="6DBB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2" name="Rechteck 11"/>
          <p:cNvSpPr>
            <a:spLocks/>
          </p:cNvSpPr>
          <p:nvPr/>
        </p:nvSpPr>
        <p:spPr bwMode="gray">
          <a:xfrm>
            <a:off x="3942329" y="6603687"/>
            <a:ext cx="1260423" cy="92388"/>
          </a:xfrm>
          <a:prstGeom prst="rect">
            <a:avLst/>
          </a:prstGeom>
          <a:solidFill>
            <a:srgbClr val="F07F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3" name="Rechteck 12"/>
          <p:cNvSpPr>
            <a:spLocks/>
          </p:cNvSpPr>
          <p:nvPr/>
        </p:nvSpPr>
        <p:spPr bwMode="gray">
          <a:xfrm>
            <a:off x="6463176" y="6603687"/>
            <a:ext cx="1260423" cy="92388"/>
          </a:xfrm>
          <a:prstGeom prst="rect">
            <a:avLst/>
          </a:prstGeom>
          <a:solidFill>
            <a:srgbClr val="7D70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4" name="Rechteck 13"/>
          <p:cNvSpPr>
            <a:spLocks/>
          </p:cNvSpPr>
          <p:nvPr/>
        </p:nvSpPr>
        <p:spPr bwMode="gray">
          <a:xfrm>
            <a:off x="7723600" y="6603687"/>
            <a:ext cx="1260423" cy="92388"/>
          </a:xfrm>
          <a:prstGeom prst="rect">
            <a:avLst/>
          </a:prstGeom>
          <a:solidFill>
            <a:srgbClr val="88CE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/>
          <p:cNvSpPr>
            <a:spLocks/>
          </p:cNvSpPr>
          <p:nvPr/>
        </p:nvSpPr>
        <p:spPr bwMode="gray">
          <a:xfrm>
            <a:off x="5202753" y="6603687"/>
            <a:ext cx="1260423" cy="92388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6" name="Rechteck 15"/>
          <p:cNvSpPr>
            <a:spLocks/>
          </p:cNvSpPr>
          <p:nvPr/>
        </p:nvSpPr>
        <p:spPr bwMode="gray">
          <a:xfrm>
            <a:off x="2681906" y="6603687"/>
            <a:ext cx="1260423" cy="92388"/>
          </a:xfrm>
          <a:prstGeom prst="rect">
            <a:avLst/>
          </a:prstGeom>
          <a:solidFill>
            <a:srgbClr val="5A88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7" name="Textplatzhalter 5"/>
          <p:cNvSpPr>
            <a:spLocks noGrp="1"/>
          </p:cNvSpPr>
          <p:nvPr>
            <p:ph type="body" sz="quarter" idx="10"/>
          </p:nvPr>
        </p:nvSpPr>
        <p:spPr bwMode="gray">
          <a:xfrm>
            <a:off x="3723526" y="5277909"/>
            <a:ext cx="3692087" cy="112712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de-DE" sz="1400" smtClean="0">
                <a:solidFill>
                  <a:schemeClr val="tx1"/>
                </a:solidFill>
              </a:defRPr>
            </a:lvl1pPr>
            <a:lvl2pPr>
              <a:defRPr lang="de-DE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de-DE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de-DE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de-DE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1985843-93B3-4FE7-9DD9-F03E5664B0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11812" y="161925"/>
            <a:ext cx="883997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830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5"/>
          </p:nvPr>
        </p:nvSpPr>
        <p:spPr bwMode="gray"/>
        <p:txBody>
          <a:bodyPr/>
          <a:lstStyle/>
          <a:p>
            <a:fld id="{8F761ECA-E80D-454A-86AE-7A60A6F0D699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>
            <a:lvl1pPr>
              <a:defRPr/>
            </a:lvl1pPr>
          </a:lstStyle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248400" y="1638299"/>
            <a:ext cx="7164387" cy="2682000"/>
          </a:xfrm>
        </p:spPr>
        <p:txBody>
          <a:bodyPr anchor="t" anchorCtr="0"/>
          <a:lstStyle>
            <a:lvl1pPr>
              <a:defRPr sz="5400"/>
            </a:lvl1pPr>
            <a:lvl2pPr>
              <a:spcBef>
                <a:spcPts val="0"/>
              </a:spcBef>
              <a:defRPr sz="3200">
                <a:solidFill>
                  <a:srgbClr val="5A6E7B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3200">
                <a:solidFill>
                  <a:srgbClr val="5A6E7B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3200">
                <a:solidFill>
                  <a:srgbClr val="5A6E7B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3200">
                <a:solidFill>
                  <a:srgbClr val="5A6E7B"/>
                </a:solidFill>
              </a:defRPr>
            </a:lvl5pPr>
            <a:lvl6pPr>
              <a:spcBef>
                <a:spcPts val="0"/>
              </a:spcBef>
              <a:defRPr sz="3200">
                <a:solidFill>
                  <a:srgbClr val="5A6E7B"/>
                </a:solidFill>
              </a:defRPr>
            </a:lvl6pPr>
            <a:lvl7pPr>
              <a:spcBef>
                <a:spcPts val="0"/>
              </a:spcBef>
              <a:defRPr sz="3200">
                <a:solidFill>
                  <a:srgbClr val="5A6E7B"/>
                </a:solidFill>
              </a:defRPr>
            </a:lvl7pPr>
            <a:lvl8pPr>
              <a:spcBef>
                <a:spcPts val="0"/>
              </a:spcBef>
              <a:defRPr sz="3200">
                <a:solidFill>
                  <a:srgbClr val="5A6E7B"/>
                </a:solidFill>
              </a:defRPr>
            </a:lvl8pPr>
            <a:lvl9pPr>
              <a:spcBef>
                <a:spcPts val="0"/>
              </a:spcBef>
              <a:defRPr sz="3200">
                <a:solidFill>
                  <a:srgbClr val="5A6E7B"/>
                </a:solidFill>
              </a:defRPr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</p:txBody>
      </p:sp>
      <p:sp>
        <p:nvSpPr>
          <p:cNvPr id="3" name="Rechteck 2"/>
          <p:cNvSpPr/>
          <p:nvPr userDrawn="1"/>
        </p:nvSpPr>
        <p:spPr bwMode="gray">
          <a:xfrm>
            <a:off x="247651" y="4530369"/>
            <a:ext cx="2762249" cy="180000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36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249237" y="568321"/>
            <a:ext cx="7167564" cy="863457"/>
          </a:xfrm>
        </p:spPr>
        <p:txBody>
          <a:bodyPr anchor="t" anchorCtr="0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76DAD65-A411-4DA0-9A1E-C7D413A0AB6E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249238" y="1638300"/>
            <a:ext cx="7167563" cy="4767263"/>
          </a:xfrm>
        </p:spPr>
        <p:txBody>
          <a:bodyPr tIns="108000" rIns="72000" bIns="72000"/>
          <a:lstStyle>
            <a:lvl1pPr marL="446400" indent="-446400">
              <a:spcBef>
                <a:spcPts val="20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2pPr>
            <a:lvl3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3pPr>
            <a:lvl4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4pPr>
            <a:lvl5pPr marL="446400" indent="-446400">
              <a:spcBef>
                <a:spcPts val="3600"/>
              </a:spcBef>
              <a:buFont typeface="+mj-lt"/>
              <a:buAutoNum type="arabicPeriod"/>
              <a:defRPr sz="1600" baseline="0">
                <a:solidFill>
                  <a:schemeClr val="tx1"/>
                </a:solidFill>
              </a:defRPr>
            </a:lvl5pPr>
            <a:lvl6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6pPr>
            <a:lvl7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7pPr>
            <a:lvl8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8pPr>
            <a:lvl9pPr marL="446400" indent="-446400">
              <a:spcBef>
                <a:spcPts val="360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3458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249237" y="568321"/>
            <a:ext cx="7167564" cy="863457"/>
          </a:xfrm>
        </p:spPr>
        <p:txBody>
          <a:bodyPr anchor="t" anchorCtr="0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703A113-A2EE-41AA-A555-ADEB4E91CFAB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249238" y="1638300"/>
            <a:ext cx="7167563" cy="47672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2206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Fazit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249237" y="568321"/>
            <a:ext cx="7167564" cy="863457"/>
          </a:xfrm>
        </p:spPr>
        <p:txBody>
          <a:bodyPr anchor="t" anchorCtr="0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83643B36-DC71-473E-9C1A-03B238E05ABF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249238" y="1638300"/>
            <a:ext cx="7167563" cy="35640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247650" y="5826604"/>
            <a:ext cx="4010400" cy="579600"/>
          </a:xfrm>
          <a:blipFill dpi="0" rotWithShape="1">
            <a:blip r:embed="rId2"/>
            <a:srcRect/>
            <a:tile tx="0" ty="0" sx="85000" sy="50000" flip="none" algn="tl"/>
          </a:blipFill>
        </p:spPr>
        <p:txBody>
          <a:bodyPr wrap="square" lIns="108000" tIns="180000" rIns="108000" bIns="180000" anchor="t" anchorCtr="0">
            <a:sp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57846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249237" y="568321"/>
            <a:ext cx="7167564" cy="863457"/>
          </a:xfrm>
        </p:spPr>
        <p:txBody>
          <a:bodyPr anchor="t" anchorCtr="0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11D2D956-B5F3-451A-B031-B0283711781F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249239" y="1638300"/>
            <a:ext cx="4229100" cy="47672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5"/>
          </p:nvPr>
        </p:nvSpPr>
        <p:spPr bwMode="gray">
          <a:xfrm>
            <a:off x="4664075" y="1638300"/>
            <a:ext cx="4229100" cy="47672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570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flächig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 anchor="t" anchorCtr="0"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247651" y="1638300"/>
            <a:ext cx="8643938" cy="4767263"/>
          </a:xfrm>
        </p:spPr>
        <p:txBody>
          <a:bodyPr/>
          <a:lstStyle>
            <a:lvl1pPr algn="ctr">
              <a:defRPr sz="1100"/>
            </a:lvl1pPr>
          </a:lstStyle>
          <a:p>
            <a:r>
              <a:rPr lang="de-DE" dirty="0"/>
              <a:t>Bild einfügen durch Klicken auf das Icon in der Mitte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5"/>
          </p:nvPr>
        </p:nvSpPr>
        <p:spPr bwMode="gray"/>
        <p:txBody>
          <a:bodyPr/>
          <a:lstStyle/>
          <a:p>
            <a:fld id="{A470004A-0D61-4D31-AA21-E24672B550FF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>
            <a:lvl1pPr>
              <a:defRPr/>
            </a:lvl1pPr>
          </a:lstStyle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40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49C2-3E74-4867-9FE6-58CE1EA8CC62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44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5"/>
          </p:nvPr>
        </p:nvSpPr>
        <p:spPr bwMode="gray"/>
        <p:txBody>
          <a:bodyPr/>
          <a:lstStyle/>
          <a:p>
            <a:fld id="{995DD61F-570C-47F7-A483-2A8FFA83E411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>
            <a:lvl1pPr>
              <a:defRPr/>
            </a:lvl1pPr>
          </a:lstStyle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8"/>
          </p:nvPr>
        </p:nvSpPr>
        <p:spPr bwMode="gray">
          <a:xfrm>
            <a:off x="248400" y="1500283"/>
            <a:ext cx="7164387" cy="2682000"/>
          </a:xfrm>
        </p:spPr>
        <p:txBody>
          <a:bodyPr anchor="t" anchorCtr="0"/>
          <a:lstStyle>
            <a:lvl1pPr>
              <a:spcBef>
                <a:spcPts val="0"/>
              </a:spcBef>
              <a:defRPr sz="5400">
                <a:solidFill>
                  <a:srgbClr val="5A6E7B"/>
                </a:solidFill>
              </a:defRPr>
            </a:lvl1pPr>
            <a:lvl2pPr>
              <a:spcBef>
                <a:spcPts val="0"/>
              </a:spcBef>
              <a:defRPr sz="5400">
                <a:solidFill>
                  <a:srgbClr val="5A6E7B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5400">
                <a:solidFill>
                  <a:srgbClr val="5A6E7B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5400">
                <a:solidFill>
                  <a:srgbClr val="5A6E7B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5400">
                <a:solidFill>
                  <a:srgbClr val="5A6E7B"/>
                </a:solidFill>
              </a:defRPr>
            </a:lvl5pPr>
            <a:lvl6pPr>
              <a:spcBef>
                <a:spcPts val="0"/>
              </a:spcBef>
              <a:defRPr sz="5400">
                <a:solidFill>
                  <a:srgbClr val="5A6E7B"/>
                </a:solidFill>
              </a:defRPr>
            </a:lvl6pPr>
            <a:lvl7pPr>
              <a:spcBef>
                <a:spcPts val="0"/>
              </a:spcBef>
              <a:defRPr sz="5400">
                <a:solidFill>
                  <a:srgbClr val="5A6E7B"/>
                </a:solidFill>
              </a:defRPr>
            </a:lvl7pPr>
            <a:lvl8pPr>
              <a:spcBef>
                <a:spcPts val="0"/>
              </a:spcBef>
              <a:defRPr sz="5400">
                <a:solidFill>
                  <a:srgbClr val="5A6E7B"/>
                </a:solidFill>
              </a:defRPr>
            </a:lvl8pPr>
            <a:lvl9pPr>
              <a:spcBef>
                <a:spcPts val="0"/>
              </a:spcBef>
              <a:defRPr sz="5400">
                <a:solidFill>
                  <a:srgbClr val="5A6E7B"/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9"/>
          </p:nvPr>
        </p:nvSpPr>
        <p:spPr bwMode="gray">
          <a:xfrm>
            <a:off x="247651" y="4229428"/>
            <a:ext cx="5683934" cy="868783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spcBef>
                <a:spcPts val="0"/>
              </a:spcBef>
              <a:defRPr lang="de-DE" sz="2800" smtClean="0">
                <a:solidFill>
                  <a:srgbClr val="5A6E7B"/>
                </a:solidFill>
              </a:defRPr>
            </a:lvl1pPr>
            <a:lvl2pPr>
              <a:spcBef>
                <a:spcPts val="0"/>
              </a:spcBef>
              <a:defRPr lang="de-DE" sz="2800" smtClean="0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None/>
              <a:defRPr lang="de-DE" sz="2800" smtClean="0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lang="de-DE" sz="2800" smtClean="0">
                <a:solidFill>
                  <a:schemeClr val="accent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lang="en-US" sz="2800"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defRPr sz="2800"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defRPr sz="2800"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defRPr sz="2800"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defRPr sz="2800">
                <a:solidFill>
                  <a:schemeClr val="accent1"/>
                </a:solidFill>
              </a:defRPr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</p:txBody>
      </p:sp>
      <p:grpSp>
        <p:nvGrpSpPr>
          <p:cNvPr id="7" name="Gruppieren 6"/>
          <p:cNvGrpSpPr/>
          <p:nvPr userDrawn="1"/>
        </p:nvGrpSpPr>
        <p:grpSpPr bwMode="gray">
          <a:xfrm>
            <a:off x="1137262" y="5473388"/>
            <a:ext cx="620896" cy="597416"/>
            <a:chOff x="2522359" y="4753792"/>
            <a:chExt cx="822846" cy="791729"/>
          </a:xfrm>
        </p:grpSpPr>
        <p:sp>
          <p:nvSpPr>
            <p:cNvPr id="10" name="Rechteck 9"/>
            <p:cNvSpPr/>
            <p:nvPr/>
          </p:nvSpPr>
          <p:spPr bwMode="gray">
            <a:xfrm>
              <a:off x="2522359" y="4753792"/>
              <a:ext cx="822846" cy="791729"/>
            </a:xfrm>
            <a:prstGeom prst="rect">
              <a:avLst/>
            </a:prstGeom>
            <a:solidFill>
              <a:srgbClr val="40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de-DE">
                <a:solidFill>
                  <a:prstClr val="white"/>
                </a:solidFill>
              </a:endParaRPr>
            </a:p>
          </p:txBody>
        </p:sp>
        <p:pic>
          <p:nvPicPr>
            <p:cNvPr id="11" name="Picture 2" descr="\\NAS\INSCALE_aktuelle_Projekte\SAGE_Software\14-0708_Überarbeitung_Russ\neue Dateien\Material\Twitter_logo_blue.png"/>
            <p:cNvPicPr>
              <a:picLocks noChangeAspect="1" noChangeArrowheads="1"/>
            </p:cNvPicPr>
            <p:nvPr/>
          </p:nvPicPr>
          <p:blipFill>
            <a:blip r:embed="rId2" cstate="print">
              <a:biLevel thresh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2738349" y="4999187"/>
              <a:ext cx="422045" cy="343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uppieren 11"/>
          <p:cNvGrpSpPr/>
          <p:nvPr userDrawn="1"/>
        </p:nvGrpSpPr>
        <p:grpSpPr bwMode="gray">
          <a:xfrm>
            <a:off x="257817" y="5473388"/>
            <a:ext cx="620896" cy="597416"/>
            <a:chOff x="588779" y="4999187"/>
            <a:chExt cx="620896" cy="597416"/>
          </a:xfrm>
        </p:grpSpPr>
        <p:sp>
          <p:nvSpPr>
            <p:cNvPr id="13" name="Rechteck 12"/>
            <p:cNvSpPr/>
            <p:nvPr/>
          </p:nvSpPr>
          <p:spPr bwMode="gray">
            <a:xfrm>
              <a:off x="588779" y="4999187"/>
              <a:ext cx="620896" cy="597416"/>
            </a:xfrm>
            <a:prstGeom prst="rect">
              <a:avLst/>
            </a:prstGeom>
            <a:solidFill>
              <a:srgbClr val="3B59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de-DE">
                <a:solidFill>
                  <a:prstClr val="white"/>
                </a:solidFill>
              </a:endParaRPr>
            </a:p>
          </p:txBody>
        </p:sp>
        <p:pic>
          <p:nvPicPr>
            <p:cNvPr id="15" name="Grafik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868881" y="5176561"/>
              <a:ext cx="220350" cy="420042"/>
            </a:xfrm>
            <a:prstGeom prst="rect">
              <a:avLst/>
            </a:prstGeom>
          </p:spPr>
        </p:pic>
      </p:grpSp>
      <p:grpSp>
        <p:nvGrpSpPr>
          <p:cNvPr id="16" name="Gruppieren 15"/>
          <p:cNvGrpSpPr/>
          <p:nvPr userDrawn="1"/>
        </p:nvGrpSpPr>
        <p:grpSpPr bwMode="gray">
          <a:xfrm>
            <a:off x="2016707" y="5473388"/>
            <a:ext cx="620896" cy="597416"/>
            <a:chOff x="2347669" y="4976040"/>
            <a:chExt cx="620896" cy="597416"/>
          </a:xfrm>
        </p:grpSpPr>
        <p:sp>
          <p:nvSpPr>
            <p:cNvPr id="17" name="Rechteck 16"/>
            <p:cNvSpPr/>
            <p:nvPr/>
          </p:nvSpPr>
          <p:spPr bwMode="gray">
            <a:xfrm>
              <a:off x="2347669" y="4976040"/>
              <a:ext cx="620896" cy="597416"/>
            </a:xfrm>
            <a:prstGeom prst="rect">
              <a:avLst/>
            </a:prstGeom>
            <a:solidFill>
              <a:srgbClr val="D348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de-DE">
                <a:solidFill>
                  <a:prstClr val="white"/>
                </a:solidFill>
              </a:endParaRPr>
            </a:p>
          </p:txBody>
        </p:sp>
        <p:grpSp>
          <p:nvGrpSpPr>
            <p:cNvPr id="18" name="Gruppieren 17"/>
            <p:cNvGrpSpPr/>
            <p:nvPr/>
          </p:nvGrpSpPr>
          <p:grpSpPr bwMode="gray">
            <a:xfrm>
              <a:off x="2427696" y="5073246"/>
              <a:ext cx="460842" cy="403004"/>
              <a:chOff x="4175126" y="3086100"/>
              <a:chExt cx="784224" cy="685800"/>
            </a:xfrm>
            <a:solidFill>
              <a:schemeClr val="bg1"/>
            </a:solidFill>
          </p:grpSpPr>
          <p:sp>
            <p:nvSpPr>
              <p:cNvPr id="19" name="Freeform 7"/>
              <p:cNvSpPr>
                <a:spLocks noEditPoints="1"/>
              </p:cNvSpPr>
              <p:nvPr/>
            </p:nvSpPr>
            <p:spPr bwMode="gray">
              <a:xfrm>
                <a:off x="4175126" y="3086100"/>
                <a:ext cx="434975" cy="685800"/>
              </a:xfrm>
              <a:custGeom>
                <a:avLst/>
                <a:gdLst>
                  <a:gd name="T0" fmla="*/ 116 w 116"/>
                  <a:gd name="T1" fmla="*/ 1 h 183"/>
                  <a:gd name="T2" fmla="*/ 113 w 116"/>
                  <a:gd name="T3" fmla="*/ 3 h 183"/>
                  <a:gd name="T4" fmla="*/ 88 w 116"/>
                  <a:gd name="T5" fmla="*/ 10 h 183"/>
                  <a:gd name="T6" fmla="*/ 105 w 116"/>
                  <a:gd name="T7" fmla="*/ 41 h 183"/>
                  <a:gd name="T8" fmla="*/ 92 w 116"/>
                  <a:gd name="T9" fmla="*/ 71 h 183"/>
                  <a:gd name="T10" fmla="*/ 79 w 116"/>
                  <a:gd name="T11" fmla="*/ 89 h 183"/>
                  <a:gd name="T12" fmla="*/ 99 w 116"/>
                  <a:gd name="T13" fmla="*/ 109 h 183"/>
                  <a:gd name="T14" fmla="*/ 113 w 116"/>
                  <a:gd name="T15" fmla="*/ 136 h 183"/>
                  <a:gd name="T16" fmla="*/ 103 w 116"/>
                  <a:gd name="T17" fmla="*/ 163 h 183"/>
                  <a:gd name="T18" fmla="*/ 68 w 116"/>
                  <a:gd name="T19" fmla="*/ 180 h 183"/>
                  <a:gd name="T20" fmla="*/ 22 w 116"/>
                  <a:gd name="T21" fmla="*/ 178 h 183"/>
                  <a:gd name="T22" fmla="*/ 1 w 116"/>
                  <a:gd name="T23" fmla="*/ 145 h 183"/>
                  <a:gd name="T24" fmla="*/ 13 w 116"/>
                  <a:gd name="T25" fmla="*/ 123 h 183"/>
                  <a:gd name="T26" fmla="*/ 64 w 116"/>
                  <a:gd name="T27" fmla="*/ 109 h 183"/>
                  <a:gd name="T28" fmla="*/ 58 w 116"/>
                  <a:gd name="T29" fmla="*/ 84 h 183"/>
                  <a:gd name="T30" fmla="*/ 21 w 116"/>
                  <a:gd name="T31" fmla="*/ 72 h 183"/>
                  <a:gd name="T32" fmla="*/ 18 w 116"/>
                  <a:gd name="T33" fmla="*/ 25 h 183"/>
                  <a:gd name="T34" fmla="*/ 65 w 116"/>
                  <a:gd name="T35" fmla="*/ 1 h 183"/>
                  <a:gd name="T36" fmla="*/ 116 w 116"/>
                  <a:gd name="T37" fmla="*/ 1 h 183"/>
                  <a:gd name="T38" fmla="*/ 35 w 116"/>
                  <a:gd name="T39" fmla="*/ 24 h 183"/>
                  <a:gd name="T40" fmla="*/ 61 w 116"/>
                  <a:gd name="T41" fmla="*/ 77 h 183"/>
                  <a:gd name="T42" fmla="*/ 83 w 116"/>
                  <a:gd name="T43" fmla="*/ 50 h 183"/>
                  <a:gd name="T44" fmla="*/ 59 w 116"/>
                  <a:gd name="T45" fmla="*/ 11 h 183"/>
                  <a:gd name="T46" fmla="*/ 52 w 116"/>
                  <a:gd name="T47" fmla="*/ 10 h 183"/>
                  <a:gd name="T48" fmla="*/ 35 w 116"/>
                  <a:gd name="T49" fmla="*/ 24 h 183"/>
                  <a:gd name="T50" fmla="*/ 46 w 116"/>
                  <a:gd name="T51" fmla="*/ 117 h 183"/>
                  <a:gd name="T52" fmla="*/ 20 w 116"/>
                  <a:gd name="T53" fmla="*/ 144 h 183"/>
                  <a:gd name="T54" fmla="*/ 29 w 116"/>
                  <a:gd name="T55" fmla="*/ 162 h 183"/>
                  <a:gd name="T56" fmla="*/ 74 w 116"/>
                  <a:gd name="T57" fmla="*/ 171 h 183"/>
                  <a:gd name="T58" fmla="*/ 96 w 116"/>
                  <a:gd name="T59" fmla="*/ 154 h 183"/>
                  <a:gd name="T60" fmla="*/ 93 w 116"/>
                  <a:gd name="T61" fmla="*/ 133 h 183"/>
                  <a:gd name="T62" fmla="*/ 82 w 116"/>
                  <a:gd name="T63" fmla="*/ 124 h 183"/>
                  <a:gd name="T64" fmla="*/ 70 w 116"/>
                  <a:gd name="T65" fmla="*/ 115 h 183"/>
                  <a:gd name="T66" fmla="*/ 60 w 116"/>
                  <a:gd name="T67" fmla="*/ 115 h 183"/>
                  <a:gd name="T68" fmla="*/ 46 w 116"/>
                  <a:gd name="T69" fmla="*/ 117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16" h="183">
                    <a:moveTo>
                      <a:pt x="116" y="1"/>
                    </a:moveTo>
                    <a:cubicBezTo>
                      <a:pt x="116" y="3"/>
                      <a:pt x="114" y="3"/>
                      <a:pt x="113" y="3"/>
                    </a:cubicBezTo>
                    <a:cubicBezTo>
                      <a:pt x="107" y="7"/>
                      <a:pt x="100" y="13"/>
                      <a:pt x="88" y="10"/>
                    </a:cubicBezTo>
                    <a:cubicBezTo>
                      <a:pt x="96" y="18"/>
                      <a:pt x="104" y="27"/>
                      <a:pt x="105" y="41"/>
                    </a:cubicBezTo>
                    <a:cubicBezTo>
                      <a:pt x="105" y="55"/>
                      <a:pt x="99" y="65"/>
                      <a:pt x="92" y="71"/>
                    </a:cubicBezTo>
                    <a:cubicBezTo>
                      <a:pt x="87" y="75"/>
                      <a:pt x="78" y="79"/>
                      <a:pt x="79" y="89"/>
                    </a:cubicBezTo>
                    <a:cubicBezTo>
                      <a:pt x="80" y="99"/>
                      <a:pt x="93" y="104"/>
                      <a:pt x="99" y="109"/>
                    </a:cubicBezTo>
                    <a:cubicBezTo>
                      <a:pt x="106" y="115"/>
                      <a:pt x="112" y="123"/>
                      <a:pt x="113" y="136"/>
                    </a:cubicBezTo>
                    <a:cubicBezTo>
                      <a:pt x="114" y="148"/>
                      <a:pt x="109" y="157"/>
                      <a:pt x="103" y="163"/>
                    </a:cubicBezTo>
                    <a:cubicBezTo>
                      <a:pt x="96" y="171"/>
                      <a:pt x="83" y="177"/>
                      <a:pt x="68" y="180"/>
                    </a:cubicBezTo>
                    <a:cubicBezTo>
                      <a:pt x="53" y="183"/>
                      <a:pt x="35" y="183"/>
                      <a:pt x="22" y="178"/>
                    </a:cubicBezTo>
                    <a:cubicBezTo>
                      <a:pt x="10" y="173"/>
                      <a:pt x="0" y="161"/>
                      <a:pt x="1" y="145"/>
                    </a:cubicBezTo>
                    <a:cubicBezTo>
                      <a:pt x="1" y="135"/>
                      <a:pt x="7" y="127"/>
                      <a:pt x="13" y="123"/>
                    </a:cubicBezTo>
                    <a:cubicBezTo>
                      <a:pt x="25" y="114"/>
                      <a:pt x="42" y="109"/>
                      <a:pt x="64" y="109"/>
                    </a:cubicBezTo>
                    <a:cubicBezTo>
                      <a:pt x="59" y="105"/>
                      <a:pt x="54" y="94"/>
                      <a:pt x="58" y="84"/>
                    </a:cubicBezTo>
                    <a:cubicBezTo>
                      <a:pt x="41" y="85"/>
                      <a:pt x="29" y="81"/>
                      <a:pt x="21" y="72"/>
                    </a:cubicBezTo>
                    <a:cubicBezTo>
                      <a:pt x="12" y="61"/>
                      <a:pt x="9" y="40"/>
                      <a:pt x="18" y="25"/>
                    </a:cubicBezTo>
                    <a:cubicBezTo>
                      <a:pt x="26" y="12"/>
                      <a:pt x="44" y="3"/>
                      <a:pt x="65" y="1"/>
                    </a:cubicBezTo>
                    <a:cubicBezTo>
                      <a:pt x="81" y="0"/>
                      <a:pt x="99" y="2"/>
                      <a:pt x="116" y="1"/>
                    </a:cubicBezTo>
                    <a:close/>
                    <a:moveTo>
                      <a:pt x="35" y="24"/>
                    </a:moveTo>
                    <a:cubicBezTo>
                      <a:pt x="26" y="45"/>
                      <a:pt x="41" y="76"/>
                      <a:pt x="61" y="77"/>
                    </a:cubicBezTo>
                    <a:cubicBezTo>
                      <a:pt x="77" y="78"/>
                      <a:pt x="83" y="64"/>
                      <a:pt x="83" y="50"/>
                    </a:cubicBezTo>
                    <a:cubicBezTo>
                      <a:pt x="83" y="32"/>
                      <a:pt x="72" y="16"/>
                      <a:pt x="59" y="11"/>
                    </a:cubicBezTo>
                    <a:cubicBezTo>
                      <a:pt x="57" y="11"/>
                      <a:pt x="53" y="10"/>
                      <a:pt x="52" y="10"/>
                    </a:cubicBezTo>
                    <a:cubicBezTo>
                      <a:pt x="43" y="11"/>
                      <a:pt x="37" y="17"/>
                      <a:pt x="35" y="24"/>
                    </a:cubicBezTo>
                    <a:close/>
                    <a:moveTo>
                      <a:pt x="46" y="117"/>
                    </a:moveTo>
                    <a:cubicBezTo>
                      <a:pt x="33" y="120"/>
                      <a:pt x="20" y="128"/>
                      <a:pt x="20" y="144"/>
                    </a:cubicBezTo>
                    <a:cubicBezTo>
                      <a:pt x="20" y="150"/>
                      <a:pt x="24" y="158"/>
                      <a:pt x="29" y="162"/>
                    </a:cubicBezTo>
                    <a:cubicBezTo>
                      <a:pt x="39" y="170"/>
                      <a:pt x="59" y="175"/>
                      <a:pt x="74" y="171"/>
                    </a:cubicBezTo>
                    <a:cubicBezTo>
                      <a:pt x="82" y="169"/>
                      <a:pt x="93" y="162"/>
                      <a:pt x="96" y="154"/>
                    </a:cubicBezTo>
                    <a:cubicBezTo>
                      <a:pt x="98" y="148"/>
                      <a:pt x="96" y="138"/>
                      <a:pt x="93" y="133"/>
                    </a:cubicBezTo>
                    <a:cubicBezTo>
                      <a:pt x="90" y="128"/>
                      <a:pt x="87" y="127"/>
                      <a:pt x="82" y="124"/>
                    </a:cubicBezTo>
                    <a:cubicBezTo>
                      <a:pt x="79" y="122"/>
                      <a:pt x="74" y="116"/>
                      <a:pt x="70" y="115"/>
                    </a:cubicBezTo>
                    <a:cubicBezTo>
                      <a:pt x="68" y="114"/>
                      <a:pt x="63" y="115"/>
                      <a:pt x="60" y="115"/>
                    </a:cubicBezTo>
                    <a:cubicBezTo>
                      <a:pt x="55" y="116"/>
                      <a:pt x="50" y="116"/>
                      <a:pt x="46" y="1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457200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8"/>
              <p:cNvSpPr>
                <a:spLocks/>
              </p:cNvSpPr>
              <p:nvPr/>
            </p:nvSpPr>
            <p:spPr bwMode="gray">
              <a:xfrm>
                <a:off x="4625975" y="3228975"/>
                <a:ext cx="333375" cy="333375"/>
              </a:xfrm>
              <a:custGeom>
                <a:avLst/>
                <a:gdLst>
                  <a:gd name="T0" fmla="*/ 35 w 89"/>
                  <a:gd name="T1" fmla="*/ 0 h 89"/>
                  <a:gd name="T2" fmla="*/ 54 w 89"/>
                  <a:gd name="T3" fmla="*/ 0 h 89"/>
                  <a:gd name="T4" fmla="*/ 54 w 89"/>
                  <a:gd name="T5" fmla="*/ 35 h 89"/>
                  <a:gd name="T6" fmla="*/ 89 w 89"/>
                  <a:gd name="T7" fmla="*/ 35 h 89"/>
                  <a:gd name="T8" fmla="*/ 89 w 89"/>
                  <a:gd name="T9" fmla="*/ 55 h 89"/>
                  <a:gd name="T10" fmla="*/ 54 w 89"/>
                  <a:gd name="T11" fmla="*/ 55 h 89"/>
                  <a:gd name="T12" fmla="*/ 54 w 89"/>
                  <a:gd name="T13" fmla="*/ 89 h 89"/>
                  <a:gd name="T14" fmla="*/ 35 w 89"/>
                  <a:gd name="T15" fmla="*/ 89 h 89"/>
                  <a:gd name="T16" fmla="*/ 35 w 89"/>
                  <a:gd name="T17" fmla="*/ 55 h 89"/>
                  <a:gd name="T18" fmla="*/ 0 w 89"/>
                  <a:gd name="T19" fmla="*/ 55 h 89"/>
                  <a:gd name="T20" fmla="*/ 0 w 89"/>
                  <a:gd name="T21" fmla="*/ 35 h 89"/>
                  <a:gd name="T22" fmla="*/ 35 w 89"/>
                  <a:gd name="T23" fmla="*/ 35 h 89"/>
                  <a:gd name="T24" fmla="*/ 35 w 89"/>
                  <a:gd name="T25" fmla="*/ 0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9" h="89">
                    <a:moveTo>
                      <a:pt x="35" y="0"/>
                    </a:moveTo>
                    <a:cubicBezTo>
                      <a:pt x="41" y="0"/>
                      <a:pt x="48" y="0"/>
                      <a:pt x="54" y="0"/>
                    </a:cubicBezTo>
                    <a:cubicBezTo>
                      <a:pt x="54" y="12"/>
                      <a:pt x="54" y="23"/>
                      <a:pt x="54" y="35"/>
                    </a:cubicBezTo>
                    <a:cubicBezTo>
                      <a:pt x="66" y="35"/>
                      <a:pt x="78" y="34"/>
                      <a:pt x="89" y="35"/>
                    </a:cubicBezTo>
                    <a:cubicBezTo>
                      <a:pt x="89" y="41"/>
                      <a:pt x="89" y="48"/>
                      <a:pt x="89" y="55"/>
                    </a:cubicBezTo>
                    <a:cubicBezTo>
                      <a:pt x="77" y="55"/>
                      <a:pt x="66" y="55"/>
                      <a:pt x="54" y="55"/>
                    </a:cubicBezTo>
                    <a:cubicBezTo>
                      <a:pt x="54" y="66"/>
                      <a:pt x="54" y="78"/>
                      <a:pt x="54" y="89"/>
                    </a:cubicBezTo>
                    <a:cubicBezTo>
                      <a:pt x="48" y="89"/>
                      <a:pt x="41" y="89"/>
                      <a:pt x="35" y="89"/>
                    </a:cubicBezTo>
                    <a:cubicBezTo>
                      <a:pt x="35" y="78"/>
                      <a:pt x="35" y="66"/>
                      <a:pt x="35" y="55"/>
                    </a:cubicBezTo>
                    <a:cubicBezTo>
                      <a:pt x="23" y="55"/>
                      <a:pt x="12" y="55"/>
                      <a:pt x="0" y="55"/>
                    </a:cubicBezTo>
                    <a:cubicBezTo>
                      <a:pt x="0" y="48"/>
                      <a:pt x="0" y="41"/>
                      <a:pt x="0" y="35"/>
                    </a:cubicBezTo>
                    <a:cubicBezTo>
                      <a:pt x="12" y="35"/>
                      <a:pt x="23" y="35"/>
                      <a:pt x="35" y="35"/>
                    </a:cubicBezTo>
                    <a:cubicBezTo>
                      <a:pt x="35" y="23"/>
                      <a:pt x="34" y="11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457200"/>
                <a:endParaRPr lang="de-DE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6091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4"/>
          </p:nvPr>
        </p:nvSpPr>
        <p:spPr bwMode="gray"/>
        <p:txBody>
          <a:bodyPr/>
          <a:lstStyle/>
          <a:p>
            <a:fld id="{AB0D1217-429F-4A83-8A96-D8061AA8DF5C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>
            <a:lvl1pPr>
              <a:defRPr/>
            </a:lvl1pPr>
          </a:lstStyle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99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3723527" y="1440611"/>
            <a:ext cx="4927941" cy="1536162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Dies ist ein Platzhaltertext für Ihren Titel.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23527" y="3183330"/>
            <a:ext cx="4927941" cy="10591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Dies ist ein Platzhaltertext für Ihren Untertitel</a:t>
            </a:r>
          </a:p>
          <a:p>
            <a:r>
              <a:rPr lang="de-DE" dirty="0"/>
              <a:t>Ort | Datum | Referent</a:t>
            </a:r>
          </a:p>
        </p:txBody>
      </p:sp>
      <p:sp>
        <p:nvSpPr>
          <p:cNvPr id="10" name="Rechteck 9"/>
          <p:cNvSpPr>
            <a:spLocks/>
          </p:cNvSpPr>
          <p:nvPr/>
        </p:nvSpPr>
        <p:spPr bwMode="gray">
          <a:xfrm>
            <a:off x="1421483" y="6603687"/>
            <a:ext cx="1260423" cy="92388"/>
          </a:xfrm>
          <a:prstGeom prst="rect">
            <a:avLst/>
          </a:prstGeom>
          <a:solidFill>
            <a:srgbClr val="CD4F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1" name="Rechteck 10"/>
          <p:cNvSpPr>
            <a:spLocks/>
          </p:cNvSpPr>
          <p:nvPr/>
        </p:nvSpPr>
        <p:spPr bwMode="gray">
          <a:xfrm>
            <a:off x="160321" y="6603687"/>
            <a:ext cx="1260423" cy="92388"/>
          </a:xfrm>
          <a:prstGeom prst="rect">
            <a:avLst/>
          </a:prstGeom>
          <a:solidFill>
            <a:srgbClr val="6DBB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2" name="Rechteck 11"/>
          <p:cNvSpPr>
            <a:spLocks/>
          </p:cNvSpPr>
          <p:nvPr/>
        </p:nvSpPr>
        <p:spPr bwMode="gray">
          <a:xfrm>
            <a:off x="3942329" y="6603687"/>
            <a:ext cx="1260423" cy="92388"/>
          </a:xfrm>
          <a:prstGeom prst="rect">
            <a:avLst/>
          </a:prstGeom>
          <a:solidFill>
            <a:srgbClr val="F07F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3" name="Rechteck 12"/>
          <p:cNvSpPr>
            <a:spLocks/>
          </p:cNvSpPr>
          <p:nvPr/>
        </p:nvSpPr>
        <p:spPr bwMode="gray">
          <a:xfrm>
            <a:off x="6463177" y="6603687"/>
            <a:ext cx="1260423" cy="92388"/>
          </a:xfrm>
          <a:prstGeom prst="rect">
            <a:avLst/>
          </a:prstGeom>
          <a:solidFill>
            <a:srgbClr val="7D70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4" name="Rechteck 13"/>
          <p:cNvSpPr>
            <a:spLocks/>
          </p:cNvSpPr>
          <p:nvPr/>
        </p:nvSpPr>
        <p:spPr bwMode="gray">
          <a:xfrm>
            <a:off x="7723601" y="6603687"/>
            <a:ext cx="1260423" cy="92388"/>
          </a:xfrm>
          <a:prstGeom prst="rect">
            <a:avLst/>
          </a:prstGeom>
          <a:solidFill>
            <a:srgbClr val="88CE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/>
          <p:cNvSpPr>
            <a:spLocks/>
          </p:cNvSpPr>
          <p:nvPr/>
        </p:nvSpPr>
        <p:spPr bwMode="gray">
          <a:xfrm>
            <a:off x="5202754" y="6603687"/>
            <a:ext cx="1260423" cy="92388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6" name="Rechteck 15"/>
          <p:cNvSpPr>
            <a:spLocks/>
          </p:cNvSpPr>
          <p:nvPr/>
        </p:nvSpPr>
        <p:spPr bwMode="gray">
          <a:xfrm>
            <a:off x="2681906" y="6603687"/>
            <a:ext cx="1260423" cy="92388"/>
          </a:xfrm>
          <a:prstGeom prst="rect">
            <a:avLst/>
          </a:prstGeom>
          <a:solidFill>
            <a:srgbClr val="5A88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de-DE" dirty="0">
              <a:solidFill>
                <a:prstClr val="white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EC1DD32-677C-4356-B87D-BED1675749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6376" y="161925"/>
            <a:ext cx="883997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31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49B9-6B89-4398-8DE2-B25AFC88E4D8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082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1" y="804890"/>
            <a:ext cx="7805284" cy="1059305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9551" y="2013936"/>
            <a:ext cx="3914774" cy="3437560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38625" y="2013936"/>
            <a:ext cx="3776209" cy="3437559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5F915-62A0-4E0F-A57B-97B5C5F6768B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724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4BFDC-422E-4F81-8F44-C52E6AE30BCE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12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15060-7ECC-4F3F-85B2-192B941CF494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205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4125-327D-4EBD-B1A5-7577B3D94D4B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6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AC9E-ACCC-4074-A2D4-F274FAFC4356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594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2" y="984738"/>
            <a:ext cx="3165254" cy="4646534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2EFF8F5C-9106-4449-913D-6D2256952E30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pPr>
              <a:buSzPct val="110000"/>
            </a:pPr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22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9050" y="6506421"/>
            <a:ext cx="9144001" cy="34334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275" y="804520"/>
            <a:ext cx="7719559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275" y="2015733"/>
            <a:ext cx="7719559" cy="4242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1292" y="6600295"/>
            <a:ext cx="2059183" cy="2060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accent6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457200"/>
            <a:fld id="{F548CB31-408E-48F7-BD33-1C374A7CB55B}" type="datetime1">
              <a:rPr lang="de-DE" smtClean="0">
                <a:solidFill>
                  <a:srgbClr val="2683C6">
                    <a:lumMod val="20000"/>
                    <a:lumOff val="80000"/>
                  </a:srgbClr>
                </a:solidFill>
              </a:rPr>
              <a:t>01.07.2018</a:t>
            </a:fld>
            <a:endParaRPr lang="de-DE"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-1" y="6599233"/>
            <a:ext cx="5475091" cy="2505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de-DE" sz="1100" b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457200"/>
            <a:r>
              <a:rPr lang="de-DE">
                <a:solidFill>
                  <a:srgbClr val="2683C6">
                    <a:lumMod val="20000"/>
                    <a:lumOff val="80000"/>
                  </a:srgbClr>
                </a:solidFill>
              </a:rPr>
              <a:t>Reinold Haas</a:t>
            </a:r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61755" y="6583714"/>
            <a:ext cx="886995" cy="230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de-DE" sz="1100" b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 defTabSz="457200"/>
            <a:fld id="{D596A7E7-AC8A-4A39-933E-EBEF1CA02EA2}" type="slidenum">
              <a:rPr>
                <a:solidFill>
                  <a:srgbClr val="2683C6">
                    <a:lumMod val="20000"/>
                    <a:lumOff val="80000"/>
                  </a:srgbClr>
                </a:solidFill>
              </a:rPr>
              <a:pPr algn="ctr" defTabSz="457200"/>
              <a:t>‹Nr.›</a:t>
            </a:fld>
            <a:endParaRPr dirty="0">
              <a:solidFill>
                <a:srgbClr val="2683C6">
                  <a:lumMod val="20000"/>
                  <a:lumOff val="80000"/>
                </a:srgbClr>
              </a:solidFill>
            </a:endParaRPr>
          </a:p>
        </p:txBody>
      </p:sp>
      <p:sp>
        <p:nvSpPr>
          <p:cNvPr id="11" name="Textfeld 10"/>
          <p:cNvSpPr txBox="1"/>
          <p:nvPr userDrawn="1"/>
        </p:nvSpPr>
        <p:spPr bwMode="gray">
          <a:xfrm>
            <a:off x="792957" y="6583715"/>
            <a:ext cx="64294" cy="141286"/>
          </a:xfrm>
          <a:prstGeom prst="rect">
            <a:avLst/>
          </a:prstGeom>
          <a:noFill/>
        </p:spPr>
        <p:txBody>
          <a:bodyPr wrap="square" lIns="0" tIns="0" rIns="0" bIns="18000" rtlCol="0" anchor="ctr">
            <a:spAutoFit/>
          </a:bodyPr>
          <a:lstStyle/>
          <a:p>
            <a:pPr algn="ctr" defTabSz="457200"/>
            <a:r>
              <a:rPr lang="en-US" sz="800" dirty="0">
                <a:solidFill>
                  <a:prstClr val="black"/>
                </a:solidFill>
              </a:rPr>
              <a:t>|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96C9DF1-2406-462F-AF71-AA8E0FDE6E11}"/>
              </a:ext>
            </a:extLst>
          </p:cNvPr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>
            <a:off x="8161775" y="79033"/>
            <a:ext cx="886975" cy="6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39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  <p:sldLayoutId id="2147483726" r:id="rId20"/>
    <p:sldLayoutId id="2147483727" r:id="rId21"/>
    <p:sldLayoutId id="2147483728" r:id="rId2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0" i="0" kern="1200" cap="all">
          <a:solidFill>
            <a:schemeClr val="tx1"/>
          </a:solidFill>
          <a:effectLst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platzhalter 4"/>
          <p:cNvPicPr>
            <a:picLocks noGrp="1" noChangeAspect="1"/>
          </p:cNvPicPr>
          <p:nvPr>
            <p:ph type="pic"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69" r="20869"/>
          <a:stretch>
            <a:fillRect/>
          </a:stretch>
        </p:blipFill>
        <p:spPr>
          <a:xfrm>
            <a:off x="1297158" y="1632857"/>
            <a:ext cx="2459186" cy="2394858"/>
          </a:xfrm>
        </p:spPr>
      </p:pic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4235002" y="1487852"/>
            <a:ext cx="4337498" cy="2539863"/>
          </a:xfrm>
        </p:spPr>
        <p:txBody>
          <a:bodyPr anchor="t" anchorCtr="0">
            <a:normAutofit fontScale="90000"/>
          </a:bodyPr>
          <a:lstStyle/>
          <a:p>
            <a:r>
              <a:rPr lang="en-US" sz="2400" dirty="0"/>
              <a:t>Modul:</a:t>
            </a:r>
            <a:br>
              <a:rPr lang="en-US" sz="2400" dirty="0"/>
            </a:br>
            <a:br>
              <a:rPr lang="en-US" dirty="0"/>
            </a:br>
            <a:r>
              <a:rPr lang="de-DE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Excel Makro</a:t>
            </a:r>
            <a:br>
              <a:rPr lang="de-DE" b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de-DE" sz="2700" dirty="0"/>
              <a:t>Code Schnipsel</a:t>
            </a:r>
            <a:br>
              <a:rPr lang="de-DE" sz="2700" dirty="0"/>
            </a:br>
            <a:br>
              <a:rPr lang="de-DE" sz="2700" dirty="0"/>
            </a:br>
            <a:r>
              <a:rPr lang="de-DE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Reinold Haas</a:t>
            </a:r>
            <a:br>
              <a:rPr lang="en-US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181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68658" y="67610"/>
            <a:ext cx="7167564" cy="384828"/>
          </a:xfrm>
          <a:noFill/>
        </p:spPr>
        <p:txBody>
          <a:bodyPr>
            <a:normAutofit fontScale="90000"/>
          </a:bodyPr>
          <a:lstStyle/>
          <a:p>
            <a:r>
              <a:rPr lang="de-DE" sz="2400" b="1" dirty="0"/>
              <a:t>Makrofunktion</a:t>
            </a:r>
          </a:p>
        </p:txBody>
      </p:sp>
      <p:sp>
        <p:nvSpPr>
          <p:cNvPr id="6146" name="Datumsplatzhalt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861C65-8664-4211-AEF2-C57DE996AF4E}" type="datetime1">
              <a:rPr lang="de-DE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01.07.2018</a:t>
            </a:fld>
            <a:endParaRPr lang="de-DE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3315" name="Fußzeilenplatzhalt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/>
              <a:t>Reinold Haas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2</a:t>
            </a:fld>
            <a:endParaRPr lang="de-DE" dirty="0"/>
          </a:p>
        </p:txBody>
      </p:sp>
      <p:sp>
        <p:nvSpPr>
          <p:cNvPr id="17413" name="Rectangle 3"/>
          <p:cNvSpPr>
            <a:spLocks noGrp="1"/>
          </p:cNvSpPr>
          <p:nvPr>
            <p:ph type="body" sz="quarter" idx="14"/>
          </p:nvPr>
        </p:nvSpPr>
        <p:spPr>
          <a:xfrm>
            <a:off x="249238" y="548680"/>
            <a:ext cx="8571234" cy="5856883"/>
          </a:xfrm>
        </p:spPr>
        <p:txBody>
          <a:bodyPr rtlCol="0">
            <a:noAutofit/>
          </a:bodyPr>
          <a:lstStyle/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Was ist die Makrofunktion?</a:t>
            </a:r>
            <a:b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de-DE" sz="1400" dirty="0">
                <a:cs typeface="Arial" charset="0"/>
              </a:rPr>
              <a:t>Makro ist  die Funktionalität etwas aufzuzeichnen und immer wieder auszuführen.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Darunter ist zu verstehen, wiederkehrende Funktionen die immer wieder in dieser Reihenfolge gebraucht werden,  können aufgezeichnet werden („</a:t>
            </a:r>
            <a:r>
              <a:rPr lang="de-DE" sz="1400" i="1" dirty="0">
                <a:cs typeface="Arial" charset="0"/>
              </a:rPr>
              <a:t>Kassettenrecorder</a:t>
            </a:r>
            <a:r>
              <a:rPr lang="de-DE" sz="1400" dirty="0">
                <a:cs typeface="Arial" charset="0"/>
              </a:rPr>
              <a:t>“) und danach immer wieder ausgeführt werden.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Vielfältige Möglichkeiten ergeben sich daraus z.B.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komplexe Formatierungen, wiederkehrende Texte, wiederkehrende Berechnungen oder auch bei Pivot Button mit Link auf entsprechendes Blatt </a:t>
            </a:r>
            <a:r>
              <a:rPr lang="de-DE" sz="1200" i="1" dirty="0">
                <a:cs typeface="Arial" charset="0"/>
              </a:rPr>
              <a:t>(sh. hierzu letzte Folie)</a:t>
            </a:r>
            <a:endParaRPr lang="de-DE" sz="1600" i="1" dirty="0">
              <a:cs typeface="Arial" charset="0"/>
            </a:endParaRPr>
          </a:p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Makro aufzeichnen</a:t>
            </a:r>
            <a:b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de-DE" sz="1400" dirty="0">
                <a:cs typeface="Arial" charset="0"/>
              </a:rPr>
              <a:t>Via Register Ansicht erreicht man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die Makro-Funktion: Makro aufzeichnen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Nach dem Start öffnet sich die Maske Makro aufzeichnen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Makroname: Bezeichnung für das neue Makro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	          Name </a:t>
            </a:r>
            <a:r>
              <a:rPr lang="de-DE" sz="1400" b="1" u="sng" dirty="0">
                <a:cs typeface="Arial" charset="0"/>
              </a:rPr>
              <a:t>muss</a:t>
            </a:r>
            <a:r>
              <a:rPr lang="de-DE" sz="1400" dirty="0">
                <a:cs typeface="Arial" charset="0"/>
              </a:rPr>
              <a:t> mit Buchstaben beginnen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	          Name darf </a:t>
            </a:r>
            <a:r>
              <a:rPr lang="de-DE" sz="1400" b="1" u="sng" dirty="0">
                <a:cs typeface="Arial" charset="0"/>
              </a:rPr>
              <a:t>keine</a:t>
            </a:r>
            <a:r>
              <a:rPr lang="de-DE" sz="1400" dirty="0">
                <a:cs typeface="Arial" charset="0"/>
              </a:rPr>
              <a:t> Leerzeichen haben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	          Name ist innerhalb der Mappe </a:t>
            </a:r>
            <a:r>
              <a:rPr lang="de-DE" sz="1400" b="1" u="sng" dirty="0">
                <a:cs typeface="Arial" charset="0"/>
              </a:rPr>
              <a:t>eindeutig</a:t>
            </a:r>
            <a:r>
              <a:rPr lang="de-DE" sz="1400" dirty="0">
                <a:cs typeface="Arial" charset="0"/>
              </a:rPr>
              <a:t> 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Makro speichern in: wo soll das Makro abgelegt werden.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		   Persönliche Arbeitsmappe </a:t>
            </a:r>
            <a:r>
              <a:rPr lang="de-DE" sz="1400" dirty="0">
                <a:cs typeface="Arial" charset="0"/>
                <a:sym typeface="Wingdings" panose="05000000000000000000" pitchFamily="2" charset="2"/>
              </a:rPr>
              <a:t> ist in allen Mappen</a:t>
            </a:r>
            <a:br>
              <a:rPr lang="de-DE" sz="1400" dirty="0">
                <a:cs typeface="Arial" charset="0"/>
                <a:sym typeface="Wingdings" panose="05000000000000000000" pitchFamily="2" charset="2"/>
              </a:rPr>
            </a:br>
            <a:r>
              <a:rPr lang="de-DE" sz="1400" dirty="0">
                <a:cs typeface="Arial" charset="0"/>
                <a:sym typeface="Wingdings" panose="05000000000000000000" pitchFamily="2" charset="2"/>
              </a:rPr>
              <a:t>		   nutzbar.</a:t>
            </a:r>
            <a:endParaRPr lang="de-DE" sz="1600" dirty="0">
              <a:cs typeface="Arial" charset="0"/>
            </a:endParaRP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59931B78-6EF5-4F6F-BFB1-9AD3E7FA366C}"/>
              </a:ext>
            </a:extLst>
          </p:cNvPr>
          <p:cNvGrpSpPr/>
          <p:nvPr/>
        </p:nvGrpSpPr>
        <p:grpSpPr>
          <a:xfrm>
            <a:off x="4211960" y="2780928"/>
            <a:ext cx="4176464" cy="788026"/>
            <a:chOff x="4211960" y="3676762"/>
            <a:chExt cx="4176464" cy="788026"/>
          </a:xfrm>
        </p:grpSpPr>
        <p:grpSp>
          <p:nvGrpSpPr>
            <p:cNvPr id="6" name="Gruppieren 5">
              <a:extLst>
                <a:ext uri="{FF2B5EF4-FFF2-40B4-BE49-F238E27FC236}">
                  <a16:creationId xmlns:a16="http://schemas.microsoft.com/office/drawing/2014/main" id="{54C9D6D5-F7C2-4CA3-85E6-E58B084A0433}"/>
                </a:ext>
              </a:extLst>
            </p:cNvPr>
            <p:cNvGrpSpPr/>
            <p:nvPr/>
          </p:nvGrpSpPr>
          <p:grpSpPr>
            <a:xfrm>
              <a:off x="4211960" y="3676762"/>
              <a:ext cx="4176464" cy="788026"/>
              <a:chOff x="3563888" y="3415655"/>
              <a:chExt cx="4820120" cy="1017396"/>
            </a:xfrm>
          </p:grpSpPr>
          <p:pic>
            <p:nvPicPr>
              <p:cNvPr id="3" name="Grafik 2">
                <a:extLst>
                  <a:ext uri="{FF2B5EF4-FFF2-40B4-BE49-F238E27FC236}">
                    <a16:creationId xmlns:a16="http://schemas.microsoft.com/office/drawing/2014/main" id="{B81E92A8-CAB5-4824-B809-8173C3A84BE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r="53846"/>
              <a:stretch/>
            </p:blipFill>
            <p:spPr>
              <a:xfrm>
                <a:off x="3563888" y="3415655"/>
                <a:ext cx="2232246" cy="1017396"/>
              </a:xfrm>
              <a:prstGeom prst="rect">
                <a:avLst/>
              </a:prstGeom>
            </p:spPr>
          </p:pic>
          <p:pic>
            <p:nvPicPr>
              <p:cNvPr id="12" name="Grafik 11">
                <a:extLst>
                  <a:ext uri="{FF2B5EF4-FFF2-40B4-BE49-F238E27FC236}">
                    <a16:creationId xmlns:a16="http://schemas.microsoft.com/office/drawing/2014/main" id="{ECAC1E76-F158-49B1-B876-7B16D2EDE00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46493"/>
              <a:stretch/>
            </p:blipFill>
            <p:spPr>
              <a:xfrm>
                <a:off x="5796135" y="3415655"/>
                <a:ext cx="2587873" cy="1017396"/>
              </a:xfrm>
              <a:prstGeom prst="rect">
                <a:avLst/>
              </a:prstGeom>
            </p:spPr>
          </p:pic>
        </p:grp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983CB3EE-41EE-4BBC-B666-577DA6DA8C58}"/>
                </a:ext>
              </a:extLst>
            </p:cNvPr>
            <p:cNvSpPr/>
            <p:nvPr/>
          </p:nvSpPr>
          <p:spPr>
            <a:xfrm>
              <a:off x="4211960" y="3676762"/>
              <a:ext cx="4176464" cy="788026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3" name="Grafik 12">
            <a:extLst>
              <a:ext uri="{FF2B5EF4-FFF2-40B4-BE49-F238E27FC236}">
                <a16:creationId xmlns:a16="http://schemas.microsoft.com/office/drawing/2014/main" id="{39786358-716C-4A99-94BE-E43AD276D5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6176" y="3893315"/>
            <a:ext cx="2087053" cy="1750238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19458425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68658" y="67610"/>
            <a:ext cx="7167564" cy="384828"/>
          </a:xfrm>
          <a:noFill/>
        </p:spPr>
        <p:txBody>
          <a:bodyPr>
            <a:normAutofit fontScale="90000"/>
          </a:bodyPr>
          <a:lstStyle/>
          <a:p>
            <a:r>
              <a:rPr lang="de-DE" sz="2400" b="1" dirty="0"/>
              <a:t>Makro aufzeichnen und starten</a:t>
            </a:r>
          </a:p>
        </p:txBody>
      </p:sp>
      <p:sp>
        <p:nvSpPr>
          <p:cNvPr id="6146" name="Datumsplatzhalt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E331585-5F53-4D0B-B5DB-7FB8692AE470}" type="datetime1">
              <a:rPr lang="de-DE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01.07.2018</a:t>
            </a:fld>
            <a:endParaRPr lang="de-DE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3315" name="Fußzeilenplatzhalt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/>
              <a:t>Reinold Haas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3</a:t>
            </a:fld>
            <a:endParaRPr lang="de-DE" dirty="0"/>
          </a:p>
        </p:txBody>
      </p:sp>
      <p:sp>
        <p:nvSpPr>
          <p:cNvPr id="17413" name="Rectangle 3"/>
          <p:cNvSpPr>
            <a:spLocks noGrp="1"/>
          </p:cNvSpPr>
          <p:nvPr>
            <p:ph type="body" sz="quarter" idx="14"/>
          </p:nvPr>
        </p:nvSpPr>
        <p:spPr>
          <a:xfrm>
            <a:off x="249238" y="548680"/>
            <a:ext cx="7167563" cy="5856883"/>
          </a:xfrm>
        </p:spPr>
        <p:txBody>
          <a:bodyPr rtlCol="0">
            <a:noAutofit/>
          </a:bodyPr>
          <a:lstStyle/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Aufzeichnen Vorgang</a:t>
            </a:r>
            <a:b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de-DE" sz="1400" dirty="0">
                <a:cs typeface="Arial" charset="0"/>
              </a:rPr>
              <a:t>Nachdem der Button OK bestätigt wurde, werden alle Arbeitsschritte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die im Excel-Fenster ausgeführt werden im Makro in der Reihenfolge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gespeichert, wie sie ausgeführt werden.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Deshalb empfehlenswert, vorher die Reihenfolge der Schritte zu überlegen.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endParaRPr lang="de-DE" sz="1400" dirty="0">
              <a:cs typeface="Arial" charset="0"/>
            </a:endParaRPr>
          </a:p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Beenden der Aufzeichnung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In dem Button Makro befindet sich auch die Funktion Aufzeichnung beenden.</a:t>
            </a:r>
            <a:br>
              <a:rPr lang="de-DE" sz="1400" dirty="0">
                <a:cs typeface="Arial" charset="0"/>
              </a:rPr>
            </a:br>
            <a:endParaRPr lang="de-DE" sz="1400" dirty="0">
              <a:cs typeface="Arial" charset="0"/>
            </a:endParaRPr>
          </a:p>
          <a:p>
            <a:pPr marL="355600" indent="-355600"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Starten der Aufzeichnung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In dem Button Makro befindet sich auch die Funktion Makros anzeigen.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In diesem Fenster werden alle derzeit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verfügbaren Makros gelistet.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Auch Verwaltungsfunktionen sind hier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auswählbar.</a:t>
            </a:r>
            <a:br>
              <a:rPr lang="de-DE" sz="1400" dirty="0">
                <a:cs typeface="Arial" charset="0"/>
              </a:rPr>
            </a:br>
            <a:endParaRPr lang="de-DE" dirty="0">
              <a:cs typeface="Arial" charset="0"/>
            </a:endParaRPr>
          </a:p>
          <a:p>
            <a:pPr marL="355600" indent="-355600" fontAlgn="auto">
              <a:spcAft>
                <a:spcPts val="0"/>
              </a:spcAft>
              <a:defRPr/>
            </a:pPr>
            <a:endParaRPr lang="de-DE" sz="1600" dirty="0">
              <a:cs typeface="Arial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59ABE98-05E5-45DB-810D-F5106DAC7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4494" y="721947"/>
            <a:ext cx="2145978" cy="1810669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FD1FC51B-7AD3-497B-9E2C-E12394F7E4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4494" y="2882187"/>
            <a:ext cx="2145978" cy="1554925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19F1DAC-D135-4E3C-BE3F-B696ACBEB5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4129" y="4149080"/>
            <a:ext cx="1773388" cy="1707707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308237927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68658" y="260648"/>
            <a:ext cx="7167564" cy="384828"/>
          </a:xfrm>
          <a:noFill/>
        </p:spPr>
        <p:txBody>
          <a:bodyPr>
            <a:normAutofit fontScale="90000"/>
          </a:bodyPr>
          <a:lstStyle/>
          <a:p>
            <a:r>
              <a:rPr lang="de-DE" sz="2400" b="1" dirty="0"/>
              <a:t>Makro starten mit der Schnellzugriffsleiste</a:t>
            </a:r>
          </a:p>
        </p:txBody>
      </p:sp>
      <p:sp>
        <p:nvSpPr>
          <p:cNvPr id="6146" name="Datumsplatzhalt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2B3FE9-3A7E-4063-8FC0-1D80DFF5A68E}" type="datetime1">
              <a:rPr lang="de-DE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01.07.2018</a:t>
            </a:fld>
            <a:endParaRPr lang="de-DE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3315" name="Fußzeilenplatzhalt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/>
              <a:t>Reinold Haas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4</a:t>
            </a:fld>
            <a:endParaRPr lang="de-DE" dirty="0"/>
          </a:p>
        </p:txBody>
      </p:sp>
      <p:sp>
        <p:nvSpPr>
          <p:cNvPr id="17413" name="Rectangle 3"/>
          <p:cNvSpPr>
            <a:spLocks noGrp="1"/>
          </p:cNvSpPr>
          <p:nvPr>
            <p:ph type="body" sz="quarter" idx="14"/>
          </p:nvPr>
        </p:nvSpPr>
        <p:spPr>
          <a:xfrm>
            <a:off x="249239" y="908720"/>
            <a:ext cx="6405636" cy="5496843"/>
          </a:xfrm>
        </p:spPr>
        <p:txBody>
          <a:bodyPr rtlCol="0">
            <a:noAutofit/>
          </a:bodyPr>
          <a:lstStyle/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Einrichten Makrostart</a:t>
            </a:r>
            <a:b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de-DE" sz="1400" dirty="0">
                <a:cs typeface="Arial" charset="0"/>
              </a:rPr>
              <a:t>Über weitere Befehle … erreicht man die Einstellmöglichkeiten.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endParaRPr lang="de-DE" sz="1400" dirty="0">
              <a:cs typeface="Arial" charset="0"/>
            </a:endParaRPr>
          </a:p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Anpassen</a:t>
            </a:r>
            <a:b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de-DE" sz="1400" dirty="0">
                <a:cs typeface="Arial" charset="0"/>
              </a:rPr>
              <a:t>Über die Auswahl Makros werden die derzeit verfügbaren Makros gelistet.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Mit dem Button </a:t>
            </a:r>
            <a:r>
              <a:rPr lang="de-DE" sz="1400" u="sng" dirty="0">
                <a:cs typeface="Arial" charset="0"/>
              </a:rPr>
              <a:t>H</a:t>
            </a:r>
            <a:r>
              <a:rPr lang="de-DE" sz="1400" dirty="0">
                <a:cs typeface="Arial" charset="0"/>
              </a:rPr>
              <a:t>inzufügen kann das Makro in die Schnellzugriffsleiste übernommen werden.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So kann dann künftig das Makro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schneller gestartet werden.</a:t>
            </a:r>
            <a:br>
              <a:rPr lang="de-DE" sz="1400" dirty="0">
                <a:cs typeface="Arial" charset="0"/>
              </a:rPr>
            </a:br>
            <a:endParaRPr lang="de-DE" sz="1400" dirty="0">
              <a:cs typeface="Arial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75816FF-0A14-4699-86DA-46624564A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280" y="836712"/>
            <a:ext cx="1728192" cy="1832144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BACC0F37-EE56-4117-B56C-338FAD0938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3640" y="3393994"/>
            <a:ext cx="4056832" cy="2162182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10C4E86C-29A2-467D-82A0-B60BE89CD7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9912" y="4365104"/>
            <a:ext cx="4476749" cy="1938337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D8F7B315-7CFD-4E8D-8290-52502FB890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753" y="4260032"/>
            <a:ext cx="1498373" cy="1388545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839694887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68658" y="67610"/>
            <a:ext cx="7167564" cy="384828"/>
          </a:xfrm>
          <a:noFill/>
        </p:spPr>
        <p:txBody>
          <a:bodyPr>
            <a:normAutofit fontScale="90000"/>
          </a:bodyPr>
          <a:lstStyle/>
          <a:p>
            <a:r>
              <a:rPr lang="de-DE" sz="2400" b="1" dirty="0"/>
              <a:t>Makrofunktion für Pivot Übersicht</a:t>
            </a:r>
          </a:p>
        </p:txBody>
      </p:sp>
      <p:sp>
        <p:nvSpPr>
          <p:cNvPr id="6146" name="Datumsplatzhalt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CD236B3-7401-4EC0-A797-53F7572909D3}" type="datetime1">
              <a:rPr lang="de-DE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01.07.2018</a:t>
            </a:fld>
            <a:endParaRPr lang="de-DE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3315" name="Fußzeilenplatzhalt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/>
              <a:t>Reinold Haas</a:t>
            </a: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5</a:t>
            </a:fld>
            <a:endParaRPr lang="de-DE" dirty="0"/>
          </a:p>
        </p:txBody>
      </p:sp>
      <p:sp>
        <p:nvSpPr>
          <p:cNvPr id="17413" name="Rectangle 3"/>
          <p:cNvSpPr>
            <a:spLocks noGrp="1"/>
          </p:cNvSpPr>
          <p:nvPr>
            <p:ph type="body" sz="quarter" idx="14"/>
          </p:nvPr>
        </p:nvSpPr>
        <p:spPr>
          <a:xfrm>
            <a:off x="249238" y="548680"/>
            <a:ext cx="8571234" cy="5856883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de-DE" sz="1400" dirty="0">
                <a:cs typeface="Arial" charset="0"/>
              </a:rPr>
              <a:t>Hier wird erklärt, wie bei umfangreichen Pivot-Auswertungen in einem Blatt per Button ein bestimmtes Blatt aufgerufen werden kann.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Damit haben Sie die Möglichkeit in dem Blatt z.B. Start in Prosa zu dokumentieren, was in dieser Pivot-Auswertung ausgewertet wird.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Schema Vorgehen: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1.) Neues Blatt anlegen und benamsen z.B. Start.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2.) Makro aufzeichnen, das nur den Klick auf das gewünschte Blatt enthält und beenden.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de-DE" sz="1400" dirty="0">
                <a:cs typeface="Arial" charset="0"/>
              </a:rPr>
              <a:t>3.) Gestalten der Button in dem Blatt Start: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	Es muss das Register Entwicklertools aktiviert sein.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	In dem Auswahl Button Einfügen wählen Sie diesen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	Button				 aus und ziehen Sie die Größe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					 in dem Blatt auf.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	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	Es wird danach eine Auswahl ihrer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	Makros angezeigt, welches Sie dann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	auswählen.</a:t>
            </a: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05BBBD2D-1BB3-429B-8FB4-7685CCC6A3C6}"/>
              </a:ext>
            </a:extLst>
          </p:cNvPr>
          <p:cNvGrpSpPr/>
          <p:nvPr/>
        </p:nvGrpSpPr>
        <p:grpSpPr>
          <a:xfrm>
            <a:off x="1337198" y="3477121"/>
            <a:ext cx="7557613" cy="1988097"/>
            <a:chOff x="1337198" y="3477121"/>
            <a:chExt cx="7557613" cy="1988097"/>
          </a:xfrm>
        </p:grpSpPr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298B1028-5AD6-4EEC-9D50-474B5C3B1B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34811" y="3477121"/>
              <a:ext cx="2160000" cy="1988097"/>
            </a:xfrm>
            <a:prstGeom prst="rect">
              <a:avLst/>
            </a:prstGeom>
            <a:ln w="28575">
              <a:solidFill>
                <a:srgbClr val="C00000"/>
              </a:solidFill>
            </a:ln>
          </p:spPr>
        </p:pic>
        <p:grpSp>
          <p:nvGrpSpPr>
            <p:cNvPr id="16" name="Gruppieren 15">
              <a:extLst>
                <a:ext uri="{FF2B5EF4-FFF2-40B4-BE49-F238E27FC236}">
                  <a16:creationId xmlns:a16="http://schemas.microsoft.com/office/drawing/2014/main" id="{E48C8098-72DB-43BF-AFFA-089DACD254E1}"/>
                </a:ext>
              </a:extLst>
            </p:cNvPr>
            <p:cNvGrpSpPr/>
            <p:nvPr/>
          </p:nvGrpSpPr>
          <p:grpSpPr>
            <a:xfrm>
              <a:off x="1337198" y="3717032"/>
              <a:ext cx="2360184" cy="490012"/>
              <a:chOff x="1337198" y="3717032"/>
              <a:chExt cx="2360184" cy="490012"/>
            </a:xfrm>
          </p:grpSpPr>
          <p:pic>
            <p:nvPicPr>
              <p:cNvPr id="14" name="Grafik 13">
                <a:extLst>
                  <a:ext uri="{FF2B5EF4-FFF2-40B4-BE49-F238E27FC236}">
                    <a16:creationId xmlns:a16="http://schemas.microsoft.com/office/drawing/2014/main" id="{13C73104-2EC5-4F0F-AB83-A8BDF23CF3B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777706" y="3717032"/>
                <a:ext cx="1919676" cy="490012"/>
              </a:xfrm>
              <a:prstGeom prst="rect">
                <a:avLst/>
              </a:prstGeom>
              <a:ln w="28575">
                <a:solidFill>
                  <a:srgbClr val="C00000"/>
                </a:solidFill>
              </a:ln>
            </p:spPr>
          </p:pic>
          <p:cxnSp>
            <p:nvCxnSpPr>
              <p:cNvPr id="8" name="Gerade Verbindung mit Pfeil 7">
                <a:extLst>
                  <a:ext uri="{FF2B5EF4-FFF2-40B4-BE49-F238E27FC236}">
                    <a16:creationId xmlns:a16="http://schemas.microsoft.com/office/drawing/2014/main" id="{CCC5FA41-69DC-4AAF-B398-8FE51BE675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37198" y="3962038"/>
                <a:ext cx="704020" cy="100845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9" name="Grafik 18">
            <a:extLst>
              <a:ext uri="{FF2B5EF4-FFF2-40B4-BE49-F238E27FC236}">
                <a16:creationId xmlns:a16="http://schemas.microsoft.com/office/drawing/2014/main" id="{E0147706-E385-4A21-A03C-9EC93C136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3320" y="4293096"/>
            <a:ext cx="1655944" cy="1558535"/>
          </a:xfrm>
          <a:prstGeom prst="rect">
            <a:avLst/>
          </a:prstGeom>
          <a:ln w="28575"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385344470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68658" y="67610"/>
            <a:ext cx="7167564" cy="384828"/>
          </a:xfrm>
          <a:noFill/>
        </p:spPr>
        <p:txBody>
          <a:bodyPr>
            <a:normAutofit fontScale="90000"/>
          </a:bodyPr>
          <a:lstStyle/>
          <a:p>
            <a:r>
              <a:rPr lang="de-DE" sz="2400" b="1" dirty="0"/>
              <a:t>Makrofunktion für Pivot Übersicht</a:t>
            </a:r>
            <a:br>
              <a:rPr lang="de-DE" sz="2400" b="1" dirty="0"/>
            </a:br>
            <a:r>
              <a:rPr lang="de-DE" sz="1600" cap="small" dirty="0"/>
              <a:t>(Fortsetzung)</a:t>
            </a:r>
          </a:p>
        </p:txBody>
      </p:sp>
      <p:sp>
        <p:nvSpPr>
          <p:cNvPr id="6146" name="Datumsplatzhalt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CD236B3-7401-4EC0-A797-53F7572909D3}" type="datetime1">
              <a:rPr lang="de-DE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01.07.2018</a:t>
            </a:fld>
            <a:endParaRPr lang="de-DE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3315" name="Fußzeilenplatzhalt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/>
              <a:t>Reinold Haas</a:t>
            </a: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6</a:t>
            </a:fld>
            <a:endParaRPr lang="de-DE" dirty="0"/>
          </a:p>
        </p:txBody>
      </p:sp>
      <p:sp>
        <p:nvSpPr>
          <p:cNvPr id="17413" name="Rectangle 3"/>
          <p:cNvSpPr>
            <a:spLocks noGrp="1"/>
          </p:cNvSpPr>
          <p:nvPr>
            <p:ph type="body" sz="quarter" idx="14"/>
          </p:nvPr>
        </p:nvSpPr>
        <p:spPr>
          <a:xfrm>
            <a:off x="249238" y="908720"/>
            <a:ext cx="8571234" cy="5496843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de-DE" sz="1400" dirty="0">
                <a:cs typeface="Arial" charset="0"/>
              </a:rPr>
              <a:t>4. Nun können Sie den Button umbenennen (ein Klick in den Text), verschieben und Größe mittels der Anfasspunkte korrigieren.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In den Excel Feldern können Sie nun dokumentieren , was in dieser Auswertung erfolgt.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de-DE" sz="1400" dirty="0">
                <a:cs typeface="Arial" charset="0"/>
              </a:rPr>
              <a:t>5. Um die Markierung aufzuheben , klicken Sie irgendwo in die Tabelle.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de-DE" sz="1400" dirty="0">
                <a:cs typeface="Arial" charset="0"/>
              </a:rPr>
              <a:t>6. Um auf das Blatt zu wechseln, klicken Sie auf diesen Button 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68AA49D9-55F7-4D96-88B0-351D46958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7267" y="1268760"/>
            <a:ext cx="1724025" cy="990600"/>
          </a:xfrm>
          <a:prstGeom prst="rect">
            <a:avLst/>
          </a:prstGeom>
          <a:ln w="28575"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127745188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68658" y="67610"/>
            <a:ext cx="7167564" cy="481070"/>
          </a:xfrm>
          <a:noFill/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de-DE" b="1" dirty="0"/>
              <a:t>Dateinamenserweiterung für Mappen mit Makros</a:t>
            </a:r>
            <a:br>
              <a:rPr lang="de-DE" sz="2400" b="1" dirty="0"/>
            </a:br>
            <a:endParaRPr lang="de-DE" sz="1600" cap="small" dirty="0"/>
          </a:p>
        </p:txBody>
      </p:sp>
      <p:sp>
        <p:nvSpPr>
          <p:cNvPr id="6146" name="Datumsplatzhalt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CD236B3-7401-4EC0-A797-53F7572909D3}" type="datetime1">
              <a:rPr lang="de-DE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01.07.2018</a:t>
            </a:fld>
            <a:endParaRPr lang="de-DE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3315" name="Fußzeilenplatzhalt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/>
              <a:t>Reinold Haas</a:t>
            </a: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7</a:t>
            </a:fld>
            <a:endParaRPr lang="de-DE" dirty="0"/>
          </a:p>
        </p:txBody>
      </p:sp>
      <p:sp>
        <p:nvSpPr>
          <p:cNvPr id="17413" name="Rectangle 3"/>
          <p:cNvSpPr>
            <a:spLocks noGrp="1"/>
          </p:cNvSpPr>
          <p:nvPr>
            <p:ph type="body" sz="quarter" idx="14"/>
          </p:nvPr>
        </p:nvSpPr>
        <p:spPr>
          <a:xfrm>
            <a:off x="179512" y="1748028"/>
            <a:ext cx="8571234" cy="4272707"/>
          </a:xfrm>
        </p:spPr>
        <p:txBody>
          <a:bodyPr rtlCol="0">
            <a:noAutofit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de-DE" sz="2400" dirty="0">
                <a:solidFill>
                  <a:srgbClr val="FF0000"/>
                </a:solidFill>
                <a:cs typeface="Arial" charset="0"/>
              </a:rPr>
              <a:t>.</a:t>
            </a:r>
            <a:r>
              <a:rPr lang="de-DE" sz="2400" b="1" dirty="0">
                <a:solidFill>
                  <a:srgbClr val="FF0000"/>
                </a:solidFill>
                <a:cs typeface="Arial" charset="0"/>
              </a:rPr>
              <a:t>XLSM</a:t>
            </a:r>
            <a:endParaRPr lang="de-DE" sz="1400" b="1" dirty="0">
              <a:solidFill>
                <a:srgbClr val="FF0000"/>
              </a:solidFill>
              <a:cs typeface="Arial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de-DE" sz="1400" dirty="0">
                <a:cs typeface="Arial" charset="0"/>
              </a:rPr>
              <a:t>Oder </a:t>
            </a: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de-DE" sz="2400" dirty="0">
                <a:solidFill>
                  <a:srgbClr val="FF0000"/>
                </a:solidFill>
                <a:cs typeface="Arial" charset="0"/>
              </a:rPr>
              <a:t>.</a:t>
            </a:r>
            <a:r>
              <a:rPr lang="de-DE" sz="2400" b="1" dirty="0">
                <a:solidFill>
                  <a:srgbClr val="FF0000"/>
                </a:solidFill>
                <a:cs typeface="Arial" charset="0"/>
              </a:rPr>
              <a:t>XLSB</a:t>
            </a:r>
            <a:br>
              <a:rPr lang="de-DE" sz="2400" dirty="0">
                <a:cs typeface="Arial" charset="0"/>
              </a:rPr>
            </a:br>
            <a:br>
              <a:rPr lang="de-DE" sz="2400" dirty="0">
                <a:cs typeface="Arial" charset="0"/>
              </a:rPr>
            </a:br>
            <a:r>
              <a:rPr lang="de-DE" sz="1800" dirty="0">
                <a:cs typeface="Arial" charset="0"/>
              </a:rPr>
              <a:t>alle anderen Formate können </a:t>
            </a:r>
            <a:r>
              <a:rPr lang="de-DE" sz="1800" b="1" u="sng" dirty="0">
                <a:cs typeface="Arial" charset="0"/>
              </a:rPr>
              <a:t>keine</a:t>
            </a:r>
            <a:r>
              <a:rPr lang="de-DE" sz="1800" dirty="0">
                <a:cs typeface="Arial" charset="0"/>
              </a:rPr>
              <a:t> Makros speichern</a:t>
            </a:r>
            <a:endParaRPr lang="de-DE" sz="1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625892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68658" y="260648"/>
            <a:ext cx="7167564" cy="384828"/>
          </a:xfrm>
          <a:noFill/>
        </p:spPr>
        <p:txBody>
          <a:bodyPr>
            <a:normAutofit fontScale="90000"/>
          </a:bodyPr>
          <a:lstStyle/>
          <a:p>
            <a:r>
              <a:rPr lang="de-DE" sz="2400" b="1" dirty="0"/>
              <a:t>Makros starten mit der Schnellzugriffsleiste</a:t>
            </a:r>
          </a:p>
        </p:txBody>
      </p:sp>
      <p:sp>
        <p:nvSpPr>
          <p:cNvPr id="6146" name="Datumsplatzhalt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B29359-BFD2-4302-BC3E-116A78BC0184}" type="datetime1">
              <a:rPr lang="de-DE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01.07.2018</a:t>
            </a:fld>
            <a:endParaRPr lang="de-DE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3315" name="Fußzeilenplatzhalt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/>
              <a:t>Reinold Haas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FC7AA-8DD3-4CEB-8345-0B215FBCB390}" type="slidenum">
              <a:rPr lang="de-DE" smtClean="0"/>
              <a:t>8</a:t>
            </a:fld>
            <a:endParaRPr lang="de-DE" dirty="0"/>
          </a:p>
        </p:txBody>
      </p:sp>
      <p:sp>
        <p:nvSpPr>
          <p:cNvPr id="17413" name="Rectangle 3"/>
          <p:cNvSpPr>
            <a:spLocks noGrp="1"/>
          </p:cNvSpPr>
          <p:nvPr>
            <p:ph type="body" sz="quarter" idx="14"/>
          </p:nvPr>
        </p:nvSpPr>
        <p:spPr>
          <a:xfrm>
            <a:off x="107504" y="908720"/>
            <a:ext cx="6547371" cy="5496843"/>
          </a:xfrm>
        </p:spPr>
        <p:txBody>
          <a:bodyPr rtlCol="0">
            <a:noAutofit/>
          </a:bodyPr>
          <a:lstStyle/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Einrichten Makrostart</a:t>
            </a:r>
            <a:b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de-DE" sz="1400" dirty="0">
                <a:cs typeface="Arial" charset="0"/>
              </a:rPr>
              <a:t>Über weitere Befehle … erreicht man die Einstellmöglichkeiten.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endParaRPr lang="de-DE" sz="1400" dirty="0">
              <a:cs typeface="Arial" charset="0"/>
            </a:endParaRPr>
          </a:p>
          <a:p>
            <a:pPr marL="355600" indent="-355600" fontAlgn="auto">
              <a:spcAft>
                <a:spcPts val="0"/>
              </a:spcAft>
              <a:defRPr/>
            </a:pP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Anpassen</a:t>
            </a:r>
            <a:b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de-DE" sz="1400" dirty="0">
                <a:cs typeface="Arial" charset="0"/>
              </a:rPr>
              <a:t>Über die Auswahl Makros werden die derzeit verfügbaren Makros gelistet.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Mit dem Button </a:t>
            </a:r>
            <a:r>
              <a:rPr lang="de-DE" sz="1400" u="sng" dirty="0">
                <a:cs typeface="Arial" charset="0"/>
              </a:rPr>
              <a:t>H</a:t>
            </a:r>
            <a:r>
              <a:rPr lang="de-DE" sz="1400" dirty="0">
                <a:cs typeface="Arial" charset="0"/>
              </a:rPr>
              <a:t>inzufügen kann das Makro in die Schnellzugriffsleiste übernommen werden.</a:t>
            </a:r>
            <a:br>
              <a:rPr lang="de-DE" sz="1400" dirty="0">
                <a:cs typeface="Arial" charset="0"/>
              </a:rPr>
            </a:b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So kann dann künftig das Makro </a:t>
            </a:r>
            <a:br>
              <a:rPr lang="de-DE" sz="1400" dirty="0">
                <a:cs typeface="Arial" charset="0"/>
              </a:rPr>
            </a:br>
            <a:r>
              <a:rPr lang="de-DE" sz="1400" dirty="0">
                <a:cs typeface="Arial" charset="0"/>
              </a:rPr>
              <a:t>schneller gestartet werden.</a:t>
            </a:r>
            <a:br>
              <a:rPr lang="de-DE" sz="1400" dirty="0">
                <a:cs typeface="Arial" charset="0"/>
              </a:rPr>
            </a:br>
            <a:endParaRPr lang="de-DE" sz="1400" dirty="0">
              <a:cs typeface="Arial" charset="0"/>
            </a:endParaRP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9CF7F7A1-4D63-496C-AB2E-525EDDC892DD}"/>
              </a:ext>
            </a:extLst>
          </p:cNvPr>
          <p:cNvGrpSpPr/>
          <p:nvPr/>
        </p:nvGrpSpPr>
        <p:grpSpPr>
          <a:xfrm>
            <a:off x="3203848" y="836712"/>
            <a:ext cx="5616624" cy="5466729"/>
            <a:chOff x="3203848" y="836712"/>
            <a:chExt cx="5616624" cy="5466729"/>
          </a:xfrm>
        </p:grpSpPr>
        <p:pic>
          <p:nvPicPr>
            <p:cNvPr id="3" name="Grafik 2">
              <a:extLst>
                <a:ext uri="{FF2B5EF4-FFF2-40B4-BE49-F238E27FC236}">
                  <a16:creationId xmlns:a16="http://schemas.microsoft.com/office/drawing/2014/main" id="{E75816FF-0A14-4699-86DA-46624564AF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92280" y="836712"/>
              <a:ext cx="1728192" cy="1832144"/>
            </a:xfrm>
            <a:prstGeom prst="rect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</p:pic>
        <p:pic>
          <p:nvPicPr>
            <p:cNvPr id="7" name="Grafik 6">
              <a:extLst>
                <a:ext uri="{FF2B5EF4-FFF2-40B4-BE49-F238E27FC236}">
                  <a16:creationId xmlns:a16="http://schemas.microsoft.com/office/drawing/2014/main" id="{BACC0F37-EE56-4117-B56C-338FAD0938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82878" y="3724030"/>
              <a:ext cx="3437594" cy="1832145"/>
            </a:xfrm>
            <a:prstGeom prst="rect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</p:pic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10C4E86C-29A2-467D-82A0-B60BE89CD79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611454" y="4725144"/>
              <a:ext cx="3645207" cy="1578297"/>
            </a:xfrm>
            <a:prstGeom prst="rect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</p:pic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D8F7B315-7CFD-4E8D-8290-52502FB890E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203848" y="5045801"/>
              <a:ext cx="1052644" cy="975487"/>
            </a:xfrm>
            <a:prstGeom prst="rect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238525833"/>
      </p:ext>
    </p:extLst>
  </p:cSld>
  <p:clrMapOvr>
    <a:masterClrMapping/>
  </p:clrMapOvr>
  <p:transition spd="slow">
    <p:pull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BASF_CONVERTED_TO_TAGS" val="1"/>
</p:tagLst>
</file>

<file path=ppt/theme/theme1.xml><?xml version="1.0" encoding="utf-8"?>
<a:theme xmlns:a="http://schemas.openxmlformats.org/drawingml/2006/main" name="2_Galerie">
  <a:themeElements>
    <a:clrScheme name="Blaugrü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Bildschirmpräsentation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Verdana</vt:lpstr>
      <vt:lpstr>Wingdings</vt:lpstr>
      <vt:lpstr>2_Galerie</vt:lpstr>
      <vt:lpstr>Modul:  Excel Makro Code Schnipsel  Reinold Haas </vt:lpstr>
      <vt:lpstr>Makrofunktion</vt:lpstr>
      <vt:lpstr>Makro aufzeichnen und starten</vt:lpstr>
      <vt:lpstr>Makro starten mit der Schnellzugriffsleiste</vt:lpstr>
      <vt:lpstr>Makrofunktion für Pivot Übersicht</vt:lpstr>
      <vt:lpstr>Makrofunktion für Pivot Übersicht (Fortsetzung)</vt:lpstr>
      <vt:lpstr>Dateinamenserweiterung für Mappen mit Makros </vt:lpstr>
      <vt:lpstr>Makros starten mit der Schnellzugriffsleiste</vt:lpstr>
    </vt:vector>
  </TitlesOfParts>
  <Company>Bechtle IT-Systemhaus Mannheim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Modul: Excel VBA  Code Schnipsel Reinold Haas</dc:title>
  <dc:creator>Haas</dc:creator>
  <cp:lastModifiedBy>Haas FJ</cp:lastModifiedBy>
  <cp:revision>25</cp:revision>
  <dcterms:created xsi:type="dcterms:W3CDTF">2017-05-16T17:29:49Z</dcterms:created>
  <dcterms:modified xsi:type="dcterms:W3CDTF">2018-07-01T13:24:36Z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_to_AIP">
    <vt:i4>0</vt:i4>
  </property>
</Properties>
</file>