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29" r:id="rId2"/>
    <p:sldId id="257" r:id="rId3"/>
    <p:sldId id="263" r:id="rId4"/>
    <p:sldId id="264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3B335-BF38-47DA-BF41-39C0D673EADE}" type="datetimeFigureOut">
              <a:rPr lang="de-DE" smtClean="0"/>
              <a:t>27.01.2019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C708D-DF44-42D1-8C85-E177816A6C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56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A270-9D31-4997-8F76-7FC2CE7542D9}" type="datetime1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46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E6238-1F78-4654-8D2B-EC0A3F044372}" type="datetime1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73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C0B-BABB-42F8-B231-7816F37668E1}" type="datetime1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06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9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2000" y="162001"/>
            <a:ext cx="8820150" cy="6442074"/>
          </a:xfrm>
          <a:custGeom>
            <a:avLst/>
            <a:gdLst>
              <a:gd name="connsiteX0" fmla="*/ 7760815 w 8820150"/>
              <a:gd name="connsiteY0" fmla="*/ 306312 h 6442074"/>
              <a:gd name="connsiteX1" fmla="*/ 7635800 w 8820150"/>
              <a:gd name="connsiteY1" fmla="*/ 1025449 h 6442074"/>
              <a:gd name="connsiteX2" fmla="*/ 8363985 w 8820150"/>
              <a:gd name="connsiteY2" fmla="*/ 1025449 h 6442074"/>
              <a:gd name="connsiteX3" fmla="*/ 8489000 w 8820150"/>
              <a:gd name="connsiteY3" fmla="*/ 306312 h 6442074"/>
              <a:gd name="connsiteX4" fmla="*/ 8117606 w 8820150"/>
              <a:gd name="connsiteY4" fmla="*/ 307105 h 6442074"/>
              <a:gd name="connsiteX5" fmla="*/ 0 w 8820150"/>
              <a:gd name="connsiteY5" fmla="*/ 0 h 6442074"/>
              <a:gd name="connsiteX6" fmla="*/ 8820150 w 8820150"/>
              <a:gd name="connsiteY6" fmla="*/ 0 h 6442074"/>
              <a:gd name="connsiteX7" fmla="*/ 8820150 w 8820150"/>
              <a:gd name="connsiteY7" fmla="*/ 6442074 h 6442074"/>
              <a:gd name="connsiteX8" fmla="*/ 0 w 8820150"/>
              <a:gd name="connsiteY8" fmla="*/ 6442074 h 6442074"/>
              <a:gd name="connsiteX0" fmla="*/ 7760815 w 8820150"/>
              <a:gd name="connsiteY0" fmla="*/ 306312 h 6442074"/>
              <a:gd name="connsiteX1" fmla="*/ 7635800 w 8820150"/>
              <a:gd name="connsiteY1" fmla="*/ 1025449 h 6442074"/>
              <a:gd name="connsiteX2" fmla="*/ 8359222 w 8820150"/>
              <a:gd name="connsiteY2" fmla="*/ 1025449 h 6442074"/>
              <a:gd name="connsiteX3" fmla="*/ 8489000 w 8820150"/>
              <a:gd name="connsiteY3" fmla="*/ 306312 h 6442074"/>
              <a:gd name="connsiteX4" fmla="*/ 8117606 w 8820150"/>
              <a:gd name="connsiteY4" fmla="*/ 307105 h 6442074"/>
              <a:gd name="connsiteX5" fmla="*/ 7760815 w 8820150"/>
              <a:gd name="connsiteY5" fmla="*/ 306312 h 6442074"/>
              <a:gd name="connsiteX6" fmla="*/ 0 w 8820150"/>
              <a:gd name="connsiteY6" fmla="*/ 0 h 6442074"/>
              <a:gd name="connsiteX7" fmla="*/ 8820150 w 8820150"/>
              <a:gd name="connsiteY7" fmla="*/ 0 h 6442074"/>
              <a:gd name="connsiteX8" fmla="*/ 8820150 w 8820150"/>
              <a:gd name="connsiteY8" fmla="*/ 6442074 h 6442074"/>
              <a:gd name="connsiteX9" fmla="*/ 0 w 8820150"/>
              <a:gd name="connsiteY9" fmla="*/ 6442074 h 6442074"/>
              <a:gd name="connsiteX10" fmla="*/ 0 w 8820150"/>
              <a:gd name="connsiteY10" fmla="*/ 0 h 64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0150" h="6442074">
                <a:moveTo>
                  <a:pt x="7760815" y="306312"/>
                </a:moveTo>
                <a:lnTo>
                  <a:pt x="7635800" y="1025449"/>
                </a:lnTo>
                <a:lnTo>
                  <a:pt x="8359222" y="1025449"/>
                </a:lnTo>
                <a:lnTo>
                  <a:pt x="8489000" y="306312"/>
                </a:lnTo>
                <a:lnTo>
                  <a:pt x="8117606" y="307105"/>
                </a:lnTo>
                <a:lnTo>
                  <a:pt x="7760815" y="306312"/>
                </a:lnTo>
                <a:close/>
                <a:moveTo>
                  <a:pt x="0" y="0"/>
                </a:moveTo>
                <a:lnTo>
                  <a:pt x="8820150" y="0"/>
                </a:lnTo>
                <a:lnTo>
                  <a:pt x="8820150" y="6442074"/>
                </a:lnTo>
                <a:lnTo>
                  <a:pt x="0" y="644207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72000" t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de-DE" dirty="0"/>
              <a:t>Bildplatzhalter anklicken, </a:t>
            </a:r>
            <a:br>
              <a:rPr lang="de-DE" dirty="0"/>
            </a:br>
            <a:r>
              <a:rPr lang="de-DE" dirty="0"/>
              <a:t>über Einfügen/Grafik Bild auswählen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9"/>
          <a:stretch/>
        </p:blipFill>
        <p:spPr bwMode="gray">
          <a:xfrm>
            <a:off x="7604919" y="468890"/>
            <a:ext cx="1050647" cy="72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723526" y="1440611"/>
            <a:ext cx="4927941" cy="15361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Dies ist ein Platzhaltertext für Ihren Titel.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23526" y="3183328"/>
            <a:ext cx="4927941" cy="105919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Dies ist ein Platzhaltertext für Ihren Untertitel</a:t>
            </a:r>
          </a:p>
          <a:p>
            <a:r>
              <a:rPr lang="de-DE" dirty="0"/>
              <a:t>Ort | Datum | Referent</a:t>
            </a:r>
          </a:p>
        </p:txBody>
      </p:sp>
      <p:sp>
        <p:nvSpPr>
          <p:cNvPr id="10" name="Rechteck 9"/>
          <p:cNvSpPr>
            <a:spLocks/>
          </p:cNvSpPr>
          <p:nvPr/>
        </p:nvSpPr>
        <p:spPr bwMode="gray">
          <a:xfrm>
            <a:off x="1421482" y="6603687"/>
            <a:ext cx="1260423" cy="92388"/>
          </a:xfrm>
          <a:prstGeom prst="rect">
            <a:avLst/>
          </a:prstGeom>
          <a:solidFill>
            <a:srgbClr val="CD4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>
            <a:spLocks/>
          </p:cNvSpPr>
          <p:nvPr/>
        </p:nvSpPr>
        <p:spPr bwMode="gray">
          <a:xfrm>
            <a:off x="160320" y="6603687"/>
            <a:ext cx="1260423" cy="92388"/>
          </a:xfrm>
          <a:prstGeom prst="rect">
            <a:avLst/>
          </a:prstGeom>
          <a:solidFill>
            <a:srgbClr val="6DB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>
            <a:spLocks/>
          </p:cNvSpPr>
          <p:nvPr/>
        </p:nvSpPr>
        <p:spPr bwMode="gray">
          <a:xfrm>
            <a:off x="3942329" y="6603687"/>
            <a:ext cx="1260423" cy="92388"/>
          </a:xfrm>
          <a:prstGeom prst="rect">
            <a:avLst/>
          </a:prstGeom>
          <a:solidFill>
            <a:srgbClr val="F07F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>
            <a:spLocks/>
          </p:cNvSpPr>
          <p:nvPr/>
        </p:nvSpPr>
        <p:spPr bwMode="gray">
          <a:xfrm>
            <a:off x="6463176" y="6603687"/>
            <a:ext cx="1260423" cy="92388"/>
          </a:xfrm>
          <a:prstGeom prst="rect">
            <a:avLst/>
          </a:prstGeom>
          <a:solidFill>
            <a:srgbClr val="7D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>
            <a:spLocks/>
          </p:cNvSpPr>
          <p:nvPr/>
        </p:nvSpPr>
        <p:spPr bwMode="gray">
          <a:xfrm>
            <a:off x="7723600" y="6603687"/>
            <a:ext cx="1260423" cy="92388"/>
          </a:xfrm>
          <a:prstGeom prst="rect">
            <a:avLst/>
          </a:prstGeom>
          <a:solidFill>
            <a:srgbClr val="88C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>
            <a:spLocks/>
          </p:cNvSpPr>
          <p:nvPr/>
        </p:nvSpPr>
        <p:spPr bwMode="gray">
          <a:xfrm>
            <a:off x="5202753" y="6603687"/>
            <a:ext cx="1260423" cy="92388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>
            <a:spLocks/>
          </p:cNvSpPr>
          <p:nvPr/>
        </p:nvSpPr>
        <p:spPr bwMode="gray">
          <a:xfrm>
            <a:off x="2681906" y="6603687"/>
            <a:ext cx="1260423" cy="92388"/>
          </a:xfrm>
          <a:prstGeom prst="rect">
            <a:avLst/>
          </a:prstGeom>
          <a:solidFill>
            <a:srgbClr val="5A8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6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7C92-8854-4548-A623-2675D39985D9}" type="datetime1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56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99F0-427C-4EBD-A4DC-4CAFEC71C5F7}" type="datetime1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50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E6F3-C603-424F-B442-7DC2DBE35AF6}" type="datetime1">
              <a:rPr lang="de-DE" smtClean="0"/>
              <a:t>27.01.2019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65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19CB-2259-4997-A0F0-4FE6425AA062}" type="datetime1">
              <a:rPr lang="de-DE" smtClean="0"/>
              <a:t>27.01.2019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1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C9009-6FBF-4957-AF4B-F6F85E2E2F3D}" type="datetime1">
              <a:rPr lang="de-DE" smtClean="0"/>
              <a:t>27.01.2019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55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143-675A-49F2-B33F-C5B347267DD5}" type="datetime1">
              <a:rPr lang="de-DE" smtClean="0"/>
              <a:t>27.01.2019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E3D0-36F8-4767-A1B5-3E241866CED7}" type="datetime1">
              <a:rPr lang="de-DE" smtClean="0"/>
              <a:t>27.01.2019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20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4E88-9B0D-42AE-90F6-E7CC57C1FEF3}" type="datetime1">
              <a:rPr lang="de-DE" smtClean="0"/>
              <a:t>27.01.2019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31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2CC2-D3BA-4BDC-9671-02955914C9D2}" type="datetime1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Reinold Haas Bechtle GmbH Mannheim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FDDE-04D7-485C-AF02-5F5F8D314C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03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9" r="20869"/>
          <a:stretch>
            <a:fillRect/>
          </a:stretch>
        </p:blipFill>
        <p:spPr>
          <a:xfrm>
            <a:off x="205542" y="1632857"/>
            <a:ext cx="3278915" cy="2394858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659529" y="1412776"/>
            <a:ext cx="5376967" cy="2878964"/>
          </a:xfrm>
          <a:prstGeom prst="roundRect">
            <a:avLst>
              <a:gd name="adj" fmla="val 27254"/>
            </a:avLst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>
            <a:normAutofit fontScale="90000"/>
          </a:bodyPr>
          <a:lstStyle/>
          <a:p>
            <a:pPr algn="ctr"/>
            <a:br>
              <a:rPr lang="de-DE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 Project</a:t>
            </a:r>
            <a:br>
              <a:rPr lang="de-DE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Spalteninhalte Grafik und Formel</a:t>
            </a:r>
            <a:br>
              <a:rPr lang="de-DE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e-DE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Reinold Haas</a:t>
            </a:r>
          </a:p>
        </p:txBody>
      </p:sp>
    </p:spTree>
    <p:extLst>
      <p:ext uri="{BB962C8B-B14F-4D97-AF65-F5344CB8AC3E}">
        <p14:creationId xmlns:p14="http://schemas.microsoft.com/office/powerpoint/2010/main" val="8988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963"/>
            <a:ext cx="8229600" cy="738741"/>
          </a:xfrm>
        </p:spPr>
        <p:txBody>
          <a:bodyPr>
            <a:normAutofit fontScale="90000"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Grafik und Formel 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Spalten einfügen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5602"/>
            <a:ext cx="8229600" cy="5179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Spalten vom Typ Zahl können grafische Infos und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Berechnungen mit Formeln integriert werden.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Spalten vom Typ Zahl sind automatisch vorbelegt mit dem Wert 0</a:t>
            </a:r>
            <a:br>
              <a:rPr lang="de-DE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Grafische Infos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Nutzung: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Frei wählbare Zahlenwerte (Ganzzahl) können als grafische Symbole dargestellt werden. Damit kann über die Eingabe von Zahlen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z.B. 5 ( Externe Vorgänge) ein Smiley oder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mit 3 (Interne Vorgänge) eine gelbe Fahne angezeigt werden.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Berechnungen mit Formeln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Nutzung: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Mit Berechnungen von Projekt-Zahlenfelder wie Anfang oder Ende oder Abweichung Anfang bzw. Ende oder Abweichung Dauer können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Differenzen berechnet werden und in Verbindung mit der Grafischen Info auch als Symboliken dargestellt werden.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344C-BB49-4F4C-90B4-2476A76D972B}" type="datetime1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80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2C623-AD5D-42C1-A5FD-43DA9E17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Grafische Infos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D56F2F-6362-4F84-9CCF-0DB0AA72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" y="764704"/>
            <a:ext cx="904898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700" dirty="0">
                <a:cs typeface="Arial" panose="020B0604020202020204" pitchFamily="34" charset="0"/>
              </a:rPr>
              <a:t>Auf den Spaltenkopf mit rechter Maustaste die Funktion Benutzerdefinierte Felder auswählen.</a:t>
            </a:r>
            <a:br>
              <a:rPr lang="de-DE" sz="1700" dirty="0">
                <a:cs typeface="Arial" panose="020B0604020202020204" pitchFamily="34" charset="0"/>
              </a:rPr>
            </a:br>
            <a:r>
              <a:rPr lang="de-DE" sz="1700" dirty="0">
                <a:cs typeface="Arial" panose="020B0604020202020204" pitchFamily="34" charset="0"/>
              </a:rPr>
              <a:t>Über die Auswahl Grafische Symbole gelangen Sie in die Gestaltung dieser Funktion.</a:t>
            </a: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br>
              <a:rPr lang="de-DE" sz="1700" dirty="0">
                <a:cs typeface="Arial" panose="020B0604020202020204" pitchFamily="34" charset="0"/>
              </a:rPr>
            </a:br>
            <a:r>
              <a:rPr lang="de-DE" sz="1700" dirty="0">
                <a:cs typeface="Arial" panose="020B0604020202020204" pitchFamily="34" charset="0"/>
              </a:rPr>
              <a:t>Erste Spalte: 	Auswahl Operator (Gleich, ungleich…) </a:t>
            </a:r>
            <a:br>
              <a:rPr lang="de-DE" sz="1700" dirty="0">
                <a:cs typeface="Arial" panose="020B0604020202020204" pitchFamily="34" charset="0"/>
              </a:rPr>
            </a:br>
            <a:r>
              <a:rPr lang="de-DE" sz="1700" dirty="0">
                <a:cs typeface="Arial" panose="020B0604020202020204" pitchFamily="34" charset="0"/>
              </a:rPr>
              <a:t>Zweite Spalte:	Eingabe Zahlenwert</a:t>
            </a:r>
            <a:br>
              <a:rPr lang="de-DE" sz="1700" dirty="0">
                <a:cs typeface="Arial" panose="020B0604020202020204" pitchFamily="34" charset="0"/>
              </a:rPr>
            </a:br>
            <a:r>
              <a:rPr lang="de-DE" sz="1700" dirty="0">
                <a:cs typeface="Arial" panose="020B0604020202020204" pitchFamily="34" charset="0"/>
              </a:rPr>
              <a:t>Dritte Spalte:	Auswahl Bildzeichen</a:t>
            </a:r>
            <a:br>
              <a:rPr lang="de-DE" sz="1700" dirty="0">
                <a:cs typeface="Arial" panose="020B0604020202020204" pitchFamily="34" charset="0"/>
              </a:rPr>
            </a:br>
            <a:r>
              <a:rPr lang="de-DE" sz="1700" dirty="0">
                <a:cs typeface="Arial" panose="020B0604020202020204" pitchFamily="34" charset="0"/>
              </a:rPr>
              <a:t>		Um die Standardwerte 0 nicht anzuzeigen wählen Sie in der</a:t>
            </a:r>
            <a:br>
              <a:rPr lang="de-DE" sz="1700" dirty="0">
                <a:cs typeface="Arial" panose="020B0604020202020204" pitchFamily="34" charset="0"/>
              </a:rPr>
            </a:br>
            <a:r>
              <a:rPr lang="de-DE" sz="1700" dirty="0">
                <a:cs typeface="Arial" panose="020B0604020202020204" pitchFamily="34" charset="0"/>
              </a:rPr>
              <a:t>		Liste das erste Symbol (leeres Feld) aus.</a:t>
            </a:r>
            <a:br>
              <a:rPr lang="de-DE" sz="1700" dirty="0">
                <a:cs typeface="Arial" panose="020B0604020202020204" pitchFamily="34" charset="0"/>
              </a:rPr>
            </a:br>
            <a:endParaRPr lang="de-DE" sz="1700" dirty="0"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1A6768-7843-4031-ACB5-0F86B6FC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D341-E758-453D-86B4-B94C9C151EE0}" type="datetime1">
              <a:rPr lang="de-DE" smtClean="0"/>
              <a:t>27.01.2019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98CC58-0B29-471C-9B77-1702D018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B9232F-22E3-4D28-A8B4-F7B27302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FDDE-04D7-485C-AF02-5F5F8D314CE5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976DEF-690B-4D48-9BFC-CD6C9B32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6017"/>
            <a:ext cx="6053853" cy="284707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2314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2C623-AD5D-42C1-A5FD-43DA9E17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Berechnungen mit Formeln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D56F2F-6362-4F84-9CCF-0DB0AA72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" y="764703"/>
            <a:ext cx="8941480" cy="57645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Auf den Spaltenkopf mit rechter Maustaste die Funktion Benutzerdefinierte Felder auswählen.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Mit dem Button Formel gelangen Sie in die Berechnungsfunktion.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 Funktionen sind als VBA-Berechnungsfunktion dargestellt.</a:t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Hilfe ist im Internet unter dem Namen der Funktion zu finden.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In dieser Ansicht können Sie mit dem Button Funktionen die gewünschte </a:t>
            </a:r>
            <a:b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Kategorie auswählen z.B. Allgemein. Sie sehen dann im Dropdown-Feld </a:t>
            </a:r>
            <a:b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die möglichen Funktionen: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iif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-Ausdruck ist die Wenn-Funktion od. -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istNull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Ist die Prüfung auf ein leeres Feld.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u="sng" dirty="0">
                <a:latin typeface="Arial" panose="020B0604020202020204" pitchFamily="34" charset="0"/>
                <a:cs typeface="Arial" panose="020B0604020202020204" pitchFamily="34" charset="0"/>
              </a:rPr>
              <a:t>Kategorie Datum / Zeit:</a:t>
            </a:r>
            <a:br>
              <a:rPr lang="de-DE" sz="1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Mit der Funktion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DateDiff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(Differenz) oder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DateAdd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(Addition) können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Sie Datumswerte berechnen. Für den Parameter Intervall nutzen Sie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die in der Tabelle dargestellten Intervalle in " ".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Bsp.: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DateDiff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("q";[Anfang] – [Ende])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berechnet die Differenz der Felder Anfang Ende in Quartale.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Mit dem Button Feld können Sie auf alle Projektfelder zugreifen.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1A6768-7843-4031-ACB5-0F86B6FC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268139"/>
          </a:xfrm>
        </p:spPr>
        <p:txBody>
          <a:bodyPr/>
          <a:lstStyle/>
          <a:p>
            <a:fld id="{4882B89A-4E1E-4441-816A-901A2672C21E}" type="datetime1">
              <a:rPr lang="de-DE" smtClean="0"/>
              <a:t>27.01.2019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98CC58-0B29-471C-9B77-1702D018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68139"/>
          </a:xfrm>
        </p:spPr>
        <p:txBody>
          <a:bodyPr/>
          <a:lstStyle/>
          <a:p>
            <a:r>
              <a:rPr lang="de-DE"/>
              <a:t>Reinold Haas Bechtle GmbH Mannheim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B9232F-22E3-4D28-A8B4-F7B27302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268139"/>
          </a:xfrm>
        </p:spPr>
        <p:txBody>
          <a:bodyPr/>
          <a:lstStyle/>
          <a:p>
            <a:fld id="{E336FDDE-04D7-485C-AF02-5F5F8D314CE5}" type="slidenum">
              <a:rPr lang="de-DE" smtClean="0"/>
              <a:t>4</a:t>
            </a:fld>
            <a:endParaRPr lang="de-DE"/>
          </a:p>
        </p:txBody>
      </p:sp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12099C3-3B19-4B8F-A982-13A2C8B4F5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r="5900"/>
          <a:stretch/>
        </p:blipFill>
        <p:spPr>
          <a:xfrm>
            <a:off x="5356399" y="1367459"/>
            <a:ext cx="3273090" cy="227756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Grafik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8F865DD-99DE-41DE-BD0D-417819AB7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1592" r="5901"/>
          <a:stretch/>
        </p:blipFill>
        <p:spPr>
          <a:xfrm>
            <a:off x="4649204" y="3793070"/>
            <a:ext cx="3980285" cy="227756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0A90FE9A-B412-48CC-B11A-BEAD275A0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22932"/>
              </p:ext>
            </p:extLst>
          </p:nvPr>
        </p:nvGraphicFramePr>
        <p:xfrm>
          <a:off x="7644680" y="4451871"/>
          <a:ext cx="1463824" cy="207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>
                  <a:extLst>
                    <a:ext uri="{9D8B030D-6E8A-4147-A177-3AD203B41FA5}">
                      <a16:colId xmlns:a16="http://schemas.microsoft.com/office/drawing/2014/main" val="252702326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23268333"/>
                    </a:ext>
                  </a:extLst>
                </a:gridCol>
              </a:tblGrid>
              <a:tr h="213100">
                <a:tc>
                  <a:txBody>
                    <a:bodyPr/>
                    <a:lstStyle/>
                    <a:p>
                      <a:pPr algn="ctr"/>
                      <a:r>
                        <a:rPr lang="de-DE" sz="900" dirty="0">
                          <a:effectLst/>
                        </a:rPr>
                        <a:t>Parameter</a:t>
                      </a:r>
                      <a:br>
                        <a:rPr lang="de-DE" sz="900" dirty="0">
                          <a:effectLst/>
                        </a:rPr>
                      </a:br>
                      <a:r>
                        <a:rPr lang="de-DE" sz="900" dirty="0">
                          <a:effectLst/>
                        </a:rPr>
                        <a:t>Intervall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Bedeutung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459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"</a:t>
                      </a:r>
                      <a:r>
                        <a:rPr lang="de-DE" sz="900" dirty="0" err="1">
                          <a:effectLst/>
                        </a:rPr>
                        <a:t>yyyy</a:t>
                      </a:r>
                      <a:r>
                        <a:rPr lang="de-DE" sz="900" dirty="0">
                          <a:effectLst/>
                        </a:rPr>
                        <a:t>"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Jahr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5262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"q"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Quartal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6785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"m"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Monat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186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"y"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>
                          <a:effectLst/>
                        </a:rPr>
                        <a:t>Tag des Jahres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9428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"d"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>
                          <a:effectLst/>
                        </a:rPr>
                        <a:t>Tag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077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"w"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>
                          <a:effectLst/>
                        </a:rPr>
                        <a:t>Wochentag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4171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"</a:t>
                      </a:r>
                      <a:r>
                        <a:rPr lang="de-DE" sz="900" dirty="0" err="1">
                          <a:effectLst/>
                        </a:rPr>
                        <a:t>ww</a:t>
                      </a:r>
                      <a:r>
                        <a:rPr lang="de-DE" sz="900" dirty="0">
                          <a:effectLst/>
                        </a:rPr>
                        <a:t>"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Woche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1057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"h"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>
                          <a:effectLst/>
                        </a:rPr>
                        <a:t>Stunde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5216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"n"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>
                          <a:effectLst/>
                        </a:rPr>
                        <a:t>Minute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337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"s"</a:t>
                      </a:r>
                    </a:p>
                  </a:txBody>
                  <a:tcPr marL="19610" marR="19610" marT="19610" marB="1961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>
                          <a:effectLst/>
                        </a:rPr>
                        <a:t>Sekunde</a:t>
                      </a:r>
                    </a:p>
                  </a:txBody>
                  <a:tcPr marL="19610" marR="19610" marT="19610" marB="19610">
                    <a:lnL w="12700" cmpd="sng">
                      <a:noFill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461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37052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Bildschirmpräsentation (4:3)</PresentationFormat>
  <Paragraphs>43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Larissa</vt:lpstr>
      <vt:lpstr> Modul Project Spalteninhalte Grafik und Formel  Reinold Haas</vt:lpstr>
      <vt:lpstr>Grafik und Formel  in Spalten einfügen</vt:lpstr>
      <vt:lpstr>Grafische Infos</vt:lpstr>
      <vt:lpstr>Berechnungen mit Formeln</vt:lpstr>
    </vt:vector>
  </TitlesOfParts>
  <Company>Bechtle IT-Systemhaus Mannheim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Basisplan</dc:title>
  <dc:creator>Haas</dc:creator>
  <cp:lastModifiedBy>Haas FJ</cp:lastModifiedBy>
  <cp:revision>24</cp:revision>
  <dcterms:created xsi:type="dcterms:W3CDTF">2018-07-29T15:28:12Z</dcterms:created>
  <dcterms:modified xsi:type="dcterms:W3CDTF">2019-01-27T13:42:12Z</dcterms:modified>
</cp:coreProperties>
</file>