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1"/>
  </p:notesMasterIdLst>
  <p:sldIdLst>
    <p:sldId id="256" r:id="rId2"/>
    <p:sldId id="260" r:id="rId3"/>
    <p:sldId id="286" r:id="rId4"/>
    <p:sldId id="285" r:id="rId5"/>
    <p:sldId id="284" r:id="rId6"/>
    <p:sldId id="281" r:id="rId7"/>
    <p:sldId id="282" r:id="rId8"/>
    <p:sldId id="283" r:id="rId9"/>
    <p:sldId id="261" r:id="rId10"/>
  </p:sldIdLst>
  <p:sldSz cx="9144000" cy="6858000" type="screen4x3"/>
  <p:notesSz cx="6888163" cy="100203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067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56" userDrawn="1">
          <p15:clr>
            <a:srgbClr val="A4A3A4"/>
          </p15:clr>
        </p15:guide>
        <p15:guide id="2" pos="217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CC"/>
    <a:srgbClr val="66FFFF"/>
    <a:srgbClr val="99FF66"/>
    <a:srgbClr val="FFFF99"/>
    <a:srgbClr val="99FFCC"/>
    <a:srgbClr val="3399FF"/>
    <a:srgbClr val="FF0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00" autoAdjust="0"/>
    <p:restoredTop sz="93012" autoAdjust="0"/>
  </p:normalViewPr>
  <p:slideViewPr>
    <p:cSldViewPr>
      <p:cViewPr varScale="1">
        <p:scale>
          <a:sx n="52" d="100"/>
          <a:sy n="52" d="100"/>
        </p:scale>
        <p:origin x="-96" y="-300"/>
      </p:cViewPr>
      <p:guideLst>
        <p:guide orient="horz" pos="3067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4" d="100"/>
          <a:sy n="64" d="100"/>
        </p:scale>
        <p:origin x="-1380" y="-120"/>
      </p:cViewPr>
      <p:guideLst>
        <p:guide orient="horz" pos="3156"/>
        <p:guide pos="217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871" cy="501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6" tIns="48308" rIns="96616" bIns="48308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01698" y="0"/>
            <a:ext cx="2984871" cy="501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6" tIns="48308" rIns="96616" bIns="4830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5225" y="750888"/>
            <a:ext cx="4414838" cy="33131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406594" y="4456946"/>
            <a:ext cx="6074977" cy="4811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6" tIns="48308" rIns="96616" bIns="483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17546"/>
            <a:ext cx="2984871" cy="501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6" tIns="48308" rIns="96616" bIns="48308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01698" y="9517546"/>
            <a:ext cx="2984871" cy="501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6" tIns="48308" rIns="96616" bIns="4830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fld id="{438E558D-A0EC-484C-ADA1-F4D4EE476C29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72619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BA42523-718A-4463-B9FE-8E34C6539B2F}" type="slidenum">
              <a:rPr lang="de-DE"/>
              <a:pPr/>
              <a:t>1</a:t>
            </a:fld>
            <a:endParaRPr lang="de-DE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5225" y="750888"/>
            <a:ext cx="4414838" cy="3313112"/>
          </a:xfrm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504454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B485222-D680-40DE-8373-F13E30B4B7DC}" type="slidenum">
              <a:rPr lang="de-DE"/>
              <a:pPr/>
              <a:t>2</a:t>
            </a:fld>
            <a:endParaRPr lang="de-DE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5225" y="750888"/>
            <a:ext cx="4414838" cy="3313112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de-DE" sz="800"/>
              <a:t>Seminar </a:t>
            </a:r>
          </a:p>
          <a:p>
            <a:pPr eaLnBrk="1" hangingPunct="1">
              <a:lnSpc>
                <a:spcPct val="80000"/>
              </a:lnSpc>
            </a:pPr>
            <a:r>
              <a:rPr lang="de-DE" sz="800"/>
              <a:t>Firma Bechtle GmbH in Mannheim </a:t>
            </a:r>
          </a:p>
          <a:p>
            <a:pPr eaLnBrk="1" hangingPunct="1">
              <a:lnSpc>
                <a:spcPct val="80000"/>
              </a:lnSpc>
            </a:pPr>
            <a:endParaRPr lang="de-DE" sz="800"/>
          </a:p>
          <a:p>
            <a:pPr eaLnBrk="1" hangingPunct="1">
              <a:lnSpc>
                <a:spcPct val="80000"/>
              </a:lnSpc>
            </a:pPr>
            <a:r>
              <a:rPr lang="de-DE" sz="800"/>
              <a:t>_____________________________________________________________________________________________</a:t>
            </a:r>
          </a:p>
          <a:p>
            <a:pPr eaLnBrk="1" hangingPunct="1">
              <a:lnSpc>
                <a:spcPct val="80000"/>
              </a:lnSpc>
            </a:pPr>
            <a:endParaRPr lang="de-DE" sz="800"/>
          </a:p>
          <a:p>
            <a:pPr eaLnBrk="1" hangingPunct="1">
              <a:lnSpc>
                <a:spcPct val="80000"/>
              </a:lnSpc>
            </a:pPr>
            <a:r>
              <a:rPr lang="de-DE" sz="800"/>
              <a:t>_____________________________________________________________________________________________</a:t>
            </a:r>
          </a:p>
          <a:p>
            <a:pPr eaLnBrk="1" hangingPunct="1">
              <a:lnSpc>
                <a:spcPct val="80000"/>
              </a:lnSpc>
            </a:pPr>
            <a:endParaRPr lang="de-DE" sz="800"/>
          </a:p>
          <a:p>
            <a:pPr eaLnBrk="1" hangingPunct="1">
              <a:lnSpc>
                <a:spcPct val="80000"/>
              </a:lnSpc>
            </a:pPr>
            <a:r>
              <a:rPr lang="de-DE" sz="800"/>
              <a:t>_____________________________________________________________________________________________</a:t>
            </a:r>
          </a:p>
          <a:p>
            <a:pPr eaLnBrk="1" hangingPunct="1">
              <a:lnSpc>
                <a:spcPct val="80000"/>
              </a:lnSpc>
            </a:pPr>
            <a:endParaRPr lang="de-DE" sz="800"/>
          </a:p>
          <a:p>
            <a:pPr eaLnBrk="1" hangingPunct="1">
              <a:lnSpc>
                <a:spcPct val="80000"/>
              </a:lnSpc>
            </a:pPr>
            <a:r>
              <a:rPr lang="de-DE" sz="800"/>
              <a:t>_____________________________________________________________________________________________</a:t>
            </a:r>
          </a:p>
          <a:p>
            <a:pPr eaLnBrk="1" hangingPunct="1">
              <a:lnSpc>
                <a:spcPct val="80000"/>
              </a:lnSpc>
            </a:pPr>
            <a:endParaRPr lang="de-DE" sz="800"/>
          </a:p>
          <a:p>
            <a:pPr eaLnBrk="1" hangingPunct="1">
              <a:lnSpc>
                <a:spcPct val="80000"/>
              </a:lnSpc>
            </a:pPr>
            <a:r>
              <a:rPr lang="de-DE" sz="800"/>
              <a:t>_____________________________________________________________________________________________</a:t>
            </a:r>
          </a:p>
          <a:p>
            <a:pPr eaLnBrk="1" hangingPunct="1">
              <a:lnSpc>
                <a:spcPct val="80000"/>
              </a:lnSpc>
            </a:pPr>
            <a:endParaRPr lang="de-DE" sz="800"/>
          </a:p>
          <a:p>
            <a:pPr eaLnBrk="1" hangingPunct="1">
              <a:lnSpc>
                <a:spcPct val="80000"/>
              </a:lnSpc>
            </a:pPr>
            <a:r>
              <a:rPr lang="de-DE" sz="800"/>
              <a:t>_____________________________________________________________________________________________</a:t>
            </a:r>
          </a:p>
          <a:p>
            <a:pPr eaLnBrk="1" hangingPunct="1">
              <a:lnSpc>
                <a:spcPct val="80000"/>
              </a:lnSpc>
            </a:pPr>
            <a:endParaRPr lang="de-DE" sz="800"/>
          </a:p>
          <a:p>
            <a:pPr eaLnBrk="1" hangingPunct="1">
              <a:lnSpc>
                <a:spcPct val="80000"/>
              </a:lnSpc>
            </a:pPr>
            <a:r>
              <a:rPr lang="de-DE" sz="800"/>
              <a:t>_____________________________________________________________________________________________</a:t>
            </a:r>
          </a:p>
          <a:p>
            <a:pPr eaLnBrk="1" hangingPunct="1">
              <a:lnSpc>
                <a:spcPct val="80000"/>
              </a:lnSpc>
            </a:pPr>
            <a:endParaRPr lang="de-DE" sz="800"/>
          </a:p>
          <a:p>
            <a:pPr eaLnBrk="1" hangingPunct="1">
              <a:lnSpc>
                <a:spcPct val="80000"/>
              </a:lnSpc>
            </a:pPr>
            <a:r>
              <a:rPr lang="de-DE" sz="800"/>
              <a:t>_____________________________________________________________________________________________</a:t>
            </a:r>
          </a:p>
          <a:p>
            <a:pPr eaLnBrk="1" hangingPunct="1">
              <a:lnSpc>
                <a:spcPct val="80000"/>
              </a:lnSpc>
            </a:pPr>
            <a:endParaRPr lang="de-DE" sz="800"/>
          </a:p>
          <a:p>
            <a:pPr eaLnBrk="1" hangingPunct="1">
              <a:lnSpc>
                <a:spcPct val="80000"/>
              </a:lnSpc>
            </a:pPr>
            <a:r>
              <a:rPr lang="de-DE" sz="800"/>
              <a:t>_____________________________________________________________________________________________</a:t>
            </a:r>
          </a:p>
          <a:p>
            <a:pPr eaLnBrk="1" hangingPunct="1">
              <a:lnSpc>
                <a:spcPct val="80000"/>
              </a:lnSpc>
            </a:pPr>
            <a:endParaRPr lang="de-DE" sz="800"/>
          </a:p>
          <a:p>
            <a:pPr eaLnBrk="1" hangingPunct="1">
              <a:lnSpc>
                <a:spcPct val="80000"/>
              </a:lnSpc>
            </a:pPr>
            <a:r>
              <a:rPr lang="de-DE" sz="800"/>
              <a:t>_____________________________________________________________________________________________</a:t>
            </a:r>
          </a:p>
          <a:p>
            <a:pPr eaLnBrk="1" hangingPunct="1">
              <a:lnSpc>
                <a:spcPct val="80000"/>
              </a:lnSpc>
            </a:pPr>
            <a:endParaRPr lang="de-DE" sz="800"/>
          </a:p>
          <a:p>
            <a:pPr eaLnBrk="1" hangingPunct="1">
              <a:lnSpc>
                <a:spcPct val="80000"/>
              </a:lnSpc>
            </a:pPr>
            <a:r>
              <a:rPr lang="de-DE" sz="800"/>
              <a:t>_____________________________________________________________________________________________</a:t>
            </a:r>
          </a:p>
          <a:p>
            <a:pPr eaLnBrk="1" hangingPunct="1">
              <a:lnSpc>
                <a:spcPct val="80000"/>
              </a:lnSpc>
            </a:pPr>
            <a:endParaRPr lang="de-DE" sz="800"/>
          </a:p>
          <a:p>
            <a:pPr eaLnBrk="1" hangingPunct="1">
              <a:lnSpc>
                <a:spcPct val="80000"/>
              </a:lnSpc>
            </a:pPr>
            <a:r>
              <a:rPr lang="de-DE" sz="800"/>
              <a:t>_____________________________________________________________________________________________</a:t>
            </a:r>
          </a:p>
          <a:p>
            <a:pPr eaLnBrk="1" hangingPunct="1">
              <a:lnSpc>
                <a:spcPct val="80000"/>
              </a:lnSpc>
            </a:pPr>
            <a:endParaRPr lang="de-DE" sz="800"/>
          </a:p>
          <a:p>
            <a:pPr eaLnBrk="1" hangingPunct="1">
              <a:lnSpc>
                <a:spcPct val="80000"/>
              </a:lnSpc>
            </a:pPr>
            <a:endParaRPr lang="de-DE" sz="800"/>
          </a:p>
        </p:txBody>
      </p:sp>
    </p:spTree>
    <p:extLst>
      <p:ext uri="{BB962C8B-B14F-4D97-AF65-F5344CB8AC3E}">
        <p14:creationId xmlns:p14="http://schemas.microsoft.com/office/powerpoint/2010/main" val="31446361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B485222-D680-40DE-8373-F13E30B4B7DC}" type="slidenum">
              <a:rPr lang="de-DE"/>
              <a:pPr/>
              <a:t>3</a:t>
            </a:fld>
            <a:endParaRPr lang="de-DE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5225" y="750888"/>
            <a:ext cx="4414838" cy="3313112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de-DE" sz="800"/>
              <a:t>Seminar </a:t>
            </a:r>
          </a:p>
          <a:p>
            <a:pPr eaLnBrk="1" hangingPunct="1">
              <a:lnSpc>
                <a:spcPct val="80000"/>
              </a:lnSpc>
            </a:pPr>
            <a:r>
              <a:rPr lang="de-DE" sz="800"/>
              <a:t>Firma Bechtle GmbH in Mannheim </a:t>
            </a:r>
          </a:p>
          <a:p>
            <a:pPr eaLnBrk="1" hangingPunct="1">
              <a:lnSpc>
                <a:spcPct val="80000"/>
              </a:lnSpc>
            </a:pPr>
            <a:endParaRPr lang="de-DE" sz="800"/>
          </a:p>
          <a:p>
            <a:pPr eaLnBrk="1" hangingPunct="1">
              <a:lnSpc>
                <a:spcPct val="80000"/>
              </a:lnSpc>
            </a:pPr>
            <a:r>
              <a:rPr lang="de-DE" sz="800"/>
              <a:t>_____________________________________________________________________________________________</a:t>
            </a:r>
          </a:p>
          <a:p>
            <a:pPr eaLnBrk="1" hangingPunct="1">
              <a:lnSpc>
                <a:spcPct val="80000"/>
              </a:lnSpc>
            </a:pPr>
            <a:endParaRPr lang="de-DE" sz="800"/>
          </a:p>
          <a:p>
            <a:pPr eaLnBrk="1" hangingPunct="1">
              <a:lnSpc>
                <a:spcPct val="80000"/>
              </a:lnSpc>
            </a:pPr>
            <a:r>
              <a:rPr lang="de-DE" sz="800"/>
              <a:t>_____________________________________________________________________________________________</a:t>
            </a:r>
          </a:p>
          <a:p>
            <a:pPr eaLnBrk="1" hangingPunct="1">
              <a:lnSpc>
                <a:spcPct val="80000"/>
              </a:lnSpc>
            </a:pPr>
            <a:endParaRPr lang="de-DE" sz="800"/>
          </a:p>
          <a:p>
            <a:pPr eaLnBrk="1" hangingPunct="1">
              <a:lnSpc>
                <a:spcPct val="80000"/>
              </a:lnSpc>
            </a:pPr>
            <a:r>
              <a:rPr lang="de-DE" sz="800"/>
              <a:t>_____________________________________________________________________________________________</a:t>
            </a:r>
          </a:p>
          <a:p>
            <a:pPr eaLnBrk="1" hangingPunct="1">
              <a:lnSpc>
                <a:spcPct val="80000"/>
              </a:lnSpc>
            </a:pPr>
            <a:endParaRPr lang="de-DE" sz="800"/>
          </a:p>
          <a:p>
            <a:pPr eaLnBrk="1" hangingPunct="1">
              <a:lnSpc>
                <a:spcPct val="80000"/>
              </a:lnSpc>
            </a:pPr>
            <a:r>
              <a:rPr lang="de-DE" sz="800"/>
              <a:t>_____________________________________________________________________________________________</a:t>
            </a:r>
          </a:p>
          <a:p>
            <a:pPr eaLnBrk="1" hangingPunct="1">
              <a:lnSpc>
                <a:spcPct val="80000"/>
              </a:lnSpc>
            </a:pPr>
            <a:endParaRPr lang="de-DE" sz="800"/>
          </a:p>
          <a:p>
            <a:pPr eaLnBrk="1" hangingPunct="1">
              <a:lnSpc>
                <a:spcPct val="80000"/>
              </a:lnSpc>
            </a:pPr>
            <a:r>
              <a:rPr lang="de-DE" sz="800"/>
              <a:t>_____________________________________________________________________________________________</a:t>
            </a:r>
          </a:p>
          <a:p>
            <a:pPr eaLnBrk="1" hangingPunct="1">
              <a:lnSpc>
                <a:spcPct val="80000"/>
              </a:lnSpc>
            </a:pPr>
            <a:endParaRPr lang="de-DE" sz="800"/>
          </a:p>
          <a:p>
            <a:pPr eaLnBrk="1" hangingPunct="1">
              <a:lnSpc>
                <a:spcPct val="80000"/>
              </a:lnSpc>
            </a:pPr>
            <a:r>
              <a:rPr lang="de-DE" sz="800"/>
              <a:t>_____________________________________________________________________________________________</a:t>
            </a:r>
          </a:p>
          <a:p>
            <a:pPr eaLnBrk="1" hangingPunct="1">
              <a:lnSpc>
                <a:spcPct val="80000"/>
              </a:lnSpc>
            </a:pPr>
            <a:endParaRPr lang="de-DE" sz="800"/>
          </a:p>
          <a:p>
            <a:pPr eaLnBrk="1" hangingPunct="1">
              <a:lnSpc>
                <a:spcPct val="80000"/>
              </a:lnSpc>
            </a:pPr>
            <a:r>
              <a:rPr lang="de-DE" sz="800"/>
              <a:t>_____________________________________________________________________________________________</a:t>
            </a:r>
          </a:p>
          <a:p>
            <a:pPr eaLnBrk="1" hangingPunct="1">
              <a:lnSpc>
                <a:spcPct val="80000"/>
              </a:lnSpc>
            </a:pPr>
            <a:endParaRPr lang="de-DE" sz="800"/>
          </a:p>
          <a:p>
            <a:pPr eaLnBrk="1" hangingPunct="1">
              <a:lnSpc>
                <a:spcPct val="80000"/>
              </a:lnSpc>
            </a:pPr>
            <a:r>
              <a:rPr lang="de-DE" sz="800"/>
              <a:t>_____________________________________________________________________________________________</a:t>
            </a:r>
          </a:p>
          <a:p>
            <a:pPr eaLnBrk="1" hangingPunct="1">
              <a:lnSpc>
                <a:spcPct val="80000"/>
              </a:lnSpc>
            </a:pPr>
            <a:endParaRPr lang="de-DE" sz="800"/>
          </a:p>
          <a:p>
            <a:pPr eaLnBrk="1" hangingPunct="1">
              <a:lnSpc>
                <a:spcPct val="80000"/>
              </a:lnSpc>
            </a:pPr>
            <a:r>
              <a:rPr lang="de-DE" sz="800"/>
              <a:t>_____________________________________________________________________________________________</a:t>
            </a:r>
          </a:p>
          <a:p>
            <a:pPr eaLnBrk="1" hangingPunct="1">
              <a:lnSpc>
                <a:spcPct val="80000"/>
              </a:lnSpc>
            </a:pPr>
            <a:endParaRPr lang="de-DE" sz="800"/>
          </a:p>
          <a:p>
            <a:pPr eaLnBrk="1" hangingPunct="1">
              <a:lnSpc>
                <a:spcPct val="80000"/>
              </a:lnSpc>
            </a:pPr>
            <a:r>
              <a:rPr lang="de-DE" sz="800"/>
              <a:t>_____________________________________________________________________________________________</a:t>
            </a:r>
          </a:p>
          <a:p>
            <a:pPr eaLnBrk="1" hangingPunct="1">
              <a:lnSpc>
                <a:spcPct val="80000"/>
              </a:lnSpc>
            </a:pPr>
            <a:endParaRPr lang="de-DE" sz="800"/>
          </a:p>
          <a:p>
            <a:pPr eaLnBrk="1" hangingPunct="1">
              <a:lnSpc>
                <a:spcPct val="80000"/>
              </a:lnSpc>
            </a:pPr>
            <a:r>
              <a:rPr lang="de-DE" sz="800"/>
              <a:t>_____________________________________________________________________________________________</a:t>
            </a:r>
          </a:p>
          <a:p>
            <a:pPr eaLnBrk="1" hangingPunct="1">
              <a:lnSpc>
                <a:spcPct val="80000"/>
              </a:lnSpc>
            </a:pPr>
            <a:endParaRPr lang="de-DE" sz="800"/>
          </a:p>
          <a:p>
            <a:pPr eaLnBrk="1" hangingPunct="1">
              <a:lnSpc>
                <a:spcPct val="80000"/>
              </a:lnSpc>
            </a:pPr>
            <a:r>
              <a:rPr lang="de-DE" sz="800"/>
              <a:t>_____________________________________________________________________________________________</a:t>
            </a:r>
          </a:p>
          <a:p>
            <a:pPr eaLnBrk="1" hangingPunct="1">
              <a:lnSpc>
                <a:spcPct val="80000"/>
              </a:lnSpc>
            </a:pPr>
            <a:endParaRPr lang="de-DE" sz="800"/>
          </a:p>
          <a:p>
            <a:pPr eaLnBrk="1" hangingPunct="1">
              <a:lnSpc>
                <a:spcPct val="80000"/>
              </a:lnSpc>
            </a:pPr>
            <a:endParaRPr lang="de-DE" sz="800"/>
          </a:p>
        </p:txBody>
      </p:sp>
    </p:spTree>
    <p:extLst>
      <p:ext uri="{BB962C8B-B14F-4D97-AF65-F5344CB8AC3E}">
        <p14:creationId xmlns:p14="http://schemas.microsoft.com/office/powerpoint/2010/main" val="515163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B485222-D680-40DE-8373-F13E30B4B7DC}" type="slidenum">
              <a:rPr lang="de-DE"/>
              <a:pPr/>
              <a:t>4</a:t>
            </a:fld>
            <a:endParaRPr lang="de-DE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5225" y="750888"/>
            <a:ext cx="4414838" cy="3313112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de-DE" sz="800" dirty="0"/>
              <a:t>Seminar </a:t>
            </a:r>
          </a:p>
          <a:p>
            <a:pPr eaLnBrk="1" hangingPunct="1">
              <a:lnSpc>
                <a:spcPct val="80000"/>
              </a:lnSpc>
            </a:pPr>
            <a:r>
              <a:rPr lang="de-DE" sz="800" dirty="0"/>
              <a:t>Firma Bechtle GmbH in Mannheim </a:t>
            </a:r>
          </a:p>
          <a:p>
            <a:pPr eaLnBrk="1" hangingPunct="1">
              <a:lnSpc>
                <a:spcPct val="80000"/>
              </a:lnSpc>
            </a:pPr>
            <a:endParaRPr lang="de-DE" sz="800" dirty="0"/>
          </a:p>
          <a:p>
            <a:pPr eaLnBrk="1" hangingPunct="1">
              <a:lnSpc>
                <a:spcPct val="80000"/>
              </a:lnSpc>
            </a:pPr>
            <a:r>
              <a:rPr lang="de-DE" sz="800" dirty="0"/>
              <a:t>_____________________________________________________________________________________________</a:t>
            </a:r>
          </a:p>
          <a:p>
            <a:pPr eaLnBrk="1" hangingPunct="1">
              <a:lnSpc>
                <a:spcPct val="80000"/>
              </a:lnSpc>
            </a:pPr>
            <a:endParaRPr lang="de-DE" sz="800" dirty="0"/>
          </a:p>
          <a:p>
            <a:pPr eaLnBrk="1" hangingPunct="1">
              <a:lnSpc>
                <a:spcPct val="80000"/>
              </a:lnSpc>
            </a:pPr>
            <a:r>
              <a:rPr lang="de-DE" sz="800" dirty="0"/>
              <a:t>_____________________________________________________________________________________________</a:t>
            </a:r>
          </a:p>
          <a:p>
            <a:pPr eaLnBrk="1" hangingPunct="1">
              <a:lnSpc>
                <a:spcPct val="80000"/>
              </a:lnSpc>
            </a:pPr>
            <a:endParaRPr lang="de-DE" sz="800" dirty="0"/>
          </a:p>
          <a:p>
            <a:pPr eaLnBrk="1" hangingPunct="1">
              <a:lnSpc>
                <a:spcPct val="80000"/>
              </a:lnSpc>
            </a:pPr>
            <a:r>
              <a:rPr lang="de-DE" sz="800" dirty="0"/>
              <a:t>_____________________________________________________________________________________________</a:t>
            </a:r>
          </a:p>
          <a:p>
            <a:pPr eaLnBrk="1" hangingPunct="1">
              <a:lnSpc>
                <a:spcPct val="80000"/>
              </a:lnSpc>
            </a:pPr>
            <a:endParaRPr lang="de-DE" sz="800" dirty="0"/>
          </a:p>
          <a:p>
            <a:pPr eaLnBrk="1" hangingPunct="1">
              <a:lnSpc>
                <a:spcPct val="80000"/>
              </a:lnSpc>
            </a:pPr>
            <a:r>
              <a:rPr lang="de-DE" sz="800" dirty="0"/>
              <a:t>_____________________________________________________________________________________________</a:t>
            </a:r>
          </a:p>
          <a:p>
            <a:pPr eaLnBrk="1" hangingPunct="1">
              <a:lnSpc>
                <a:spcPct val="80000"/>
              </a:lnSpc>
            </a:pPr>
            <a:endParaRPr lang="de-DE" sz="800" dirty="0"/>
          </a:p>
          <a:p>
            <a:pPr eaLnBrk="1" hangingPunct="1">
              <a:lnSpc>
                <a:spcPct val="80000"/>
              </a:lnSpc>
            </a:pPr>
            <a:r>
              <a:rPr lang="de-DE" sz="800" dirty="0"/>
              <a:t>_____________________________________________________________________________________________</a:t>
            </a:r>
          </a:p>
          <a:p>
            <a:pPr eaLnBrk="1" hangingPunct="1">
              <a:lnSpc>
                <a:spcPct val="80000"/>
              </a:lnSpc>
            </a:pPr>
            <a:endParaRPr lang="de-DE" sz="800" dirty="0"/>
          </a:p>
          <a:p>
            <a:pPr eaLnBrk="1" hangingPunct="1">
              <a:lnSpc>
                <a:spcPct val="80000"/>
              </a:lnSpc>
            </a:pPr>
            <a:r>
              <a:rPr lang="de-DE" sz="800" dirty="0"/>
              <a:t>_____________________________________________________________________________________________</a:t>
            </a:r>
          </a:p>
          <a:p>
            <a:pPr eaLnBrk="1" hangingPunct="1">
              <a:lnSpc>
                <a:spcPct val="80000"/>
              </a:lnSpc>
            </a:pPr>
            <a:endParaRPr lang="de-DE" sz="800" dirty="0"/>
          </a:p>
          <a:p>
            <a:pPr eaLnBrk="1" hangingPunct="1">
              <a:lnSpc>
                <a:spcPct val="80000"/>
              </a:lnSpc>
            </a:pPr>
            <a:r>
              <a:rPr lang="de-DE" sz="800" dirty="0"/>
              <a:t>_____________________________________________________________________________________________</a:t>
            </a:r>
          </a:p>
          <a:p>
            <a:pPr eaLnBrk="1" hangingPunct="1">
              <a:lnSpc>
                <a:spcPct val="80000"/>
              </a:lnSpc>
            </a:pPr>
            <a:endParaRPr lang="de-DE" sz="800" dirty="0"/>
          </a:p>
          <a:p>
            <a:pPr eaLnBrk="1" hangingPunct="1">
              <a:lnSpc>
                <a:spcPct val="80000"/>
              </a:lnSpc>
            </a:pPr>
            <a:r>
              <a:rPr lang="de-DE" sz="800" dirty="0"/>
              <a:t>_____________________________________________________________________________________________</a:t>
            </a:r>
          </a:p>
          <a:p>
            <a:pPr eaLnBrk="1" hangingPunct="1">
              <a:lnSpc>
                <a:spcPct val="80000"/>
              </a:lnSpc>
            </a:pPr>
            <a:endParaRPr lang="de-DE" sz="800" dirty="0"/>
          </a:p>
          <a:p>
            <a:pPr eaLnBrk="1" hangingPunct="1">
              <a:lnSpc>
                <a:spcPct val="80000"/>
              </a:lnSpc>
            </a:pPr>
            <a:r>
              <a:rPr lang="de-DE" sz="800" dirty="0"/>
              <a:t>_____________________________________________________________________________________________</a:t>
            </a:r>
          </a:p>
          <a:p>
            <a:pPr eaLnBrk="1" hangingPunct="1">
              <a:lnSpc>
                <a:spcPct val="80000"/>
              </a:lnSpc>
            </a:pPr>
            <a:endParaRPr lang="de-DE" sz="800" dirty="0"/>
          </a:p>
          <a:p>
            <a:pPr eaLnBrk="1" hangingPunct="1">
              <a:lnSpc>
                <a:spcPct val="80000"/>
              </a:lnSpc>
            </a:pPr>
            <a:r>
              <a:rPr lang="de-DE" sz="800" dirty="0"/>
              <a:t>_____________________________________________________________________________________________</a:t>
            </a:r>
          </a:p>
          <a:p>
            <a:pPr eaLnBrk="1" hangingPunct="1">
              <a:lnSpc>
                <a:spcPct val="80000"/>
              </a:lnSpc>
            </a:pPr>
            <a:endParaRPr lang="de-DE" sz="800" dirty="0"/>
          </a:p>
          <a:p>
            <a:pPr eaLnBrk="1" hangingPunct="1">
              <a:lnSpc>
                <a:spcPct val="80000"/>
              </a:lnSpc>
            </a:pPr>
            <a:r>
              <a:rPr lang="de-DE" sz="800" dirty="0"/>
              <a:t>_____________________________________________________________________________________________</a:t>
            </a:r>
          </a:p>
          <a:p>
            <a:pPr eaLnBrk="1" hangingPunct="1">
              <a:lnSpc>
                <a:spcPct val="80000"/>
              </a:lnSpc>
            </a:pPr>
            <a:endParaRPr lang="de-DE" sz="800" dirty="0"/>
          </a:p>
          <a:p>
            <a:pPr eaLnBrk="1" hangingPunct="1">
              <a:lnSpc>
                <a:spcPct val="80000"/>
              </a:lnSpc>
            </a:pPr>
            <a:r>
              <a:rPr lang="de-DE" sz="800" dirty="0"/>
              <a:t>_____________________________________________________________________________________________</a:t>
            </a:r>
          </a:p>
          <a:p>
            <a:pPr eaLnBrk="1" hangingPunct="1">
              <a:lnSpc>
                <a:spcPct val="80000"/>
              </a:lnSpc>
            </a:pPr>
            <a:endParaRPr lang="de-DE" sz="800" dirty="0"/>
          </a:p>
          <a:p>
            <a:pPr eaLnBrk="1" hangingPunct="1">
              <a:lnSpc>
                <a:spcPct val="80000"/>
              </a:lnSpc>
            </a:pPr>
            <a:endParaRPr lang="de-DE" sz="800" dirty="0"/>
          </a:p>
        </p:txBody>
      </p:sp>
    </p:spTree>
    <p:extLst>
      <p:ext uri="{BB962C8B-B14F-4D97-AF65-F5344CB8AC3E}">
        <p14:creationId xmlns:p14="http://schemas.microsoft.com/office/powerpoint/2010/main" val="2224929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46A04E-4B03-494A-857E-E97E300A692A}" type="datetime1">
              <a:rPr lang="de-DE" smtClean="0"/>
              <a:t>22.01.2019</a:t>
            </a:fld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UBHAAS - Reinold Haas - Workshop Projektplanung</a:t>
            </a: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0B55F4-A339-4F2B-AC25-560B77FCB141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CE6F94-135E-4138-B80E-B55F5E7B4228}" type="datetime1">
              <a:rPr lang="de-DE" smtClean="0"/>
              <a:t>22.01.2019</a:t>
            </a:fld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UBHAAS - Reinold Haas - Workshop Projektplanung</a:t>
            </a: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68D5F4-E675-41B8-8603-9CCE92D789C0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6F5CEB-CE84-4B70-9974-953086FEA792}" type="datetime1">
              <a:rPr lang="de-DE" smtClean="0"/>
              <a:t>22.01.2019</a:t>
            </a:fld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UBHAAS - Reinold Haas - Workshop Projektplanung</a:t>
            </a: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42FCC9-5B69-4A6D-8477-FD321BF81E3A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9653E7-3C14-45C0-83E5-10611B6FD71A}" type="datetime1">
              <a:rPr lang="de-DE" smtClean="0"/>
              <a:t>22.01.2019</a:t>
            </a:fld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UBHAAS - Reinold Haas - Workshop Projektplanung</a:t>
            </a: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BE014D-07CC-4D5D-B85E-3AC3AC43A584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57874A-9D38-40CC-B157-9782240ECDAB}" type="datetime1">
              <a:rPr lang="de-DE" smtClean="0"/>
              <a:t>22.01.2019</a:t>
            </a:fld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UBHAAS - Reinold Haas - Workshop Projektplanung</a:t>
            </a: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142DAA-33C4-476C-901C-BA71588C6CBE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74F341-9CE0-4502-A814-B8734E649B60}" type="datetime1">
              <a:rPr lang="de-DE" smtClean="0"/>
              <a:t>22.01.2019</a:t>
            </a:fld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UBHAAS - Reinold Haas - Workshop Projektplanung</a:t>
            </a: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18CB372-B4AB-44E0-A4E1-D08271C0E67E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90C74F-D0F5-4F3B-A760-62ABDE402048}" type="datetime1">
              <a:rPr lang="de-DE" smtClean="0"/>
              <a:t>22.01.2019</a:t>
            </a:fld>
            <a:endParaRPr lang="de-D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051720" y="6248400"/>
            <a:ext cx="5040560" cy="4572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UBHAAS - Reinold Haas - Workshop Projektplanung</a:t>
            </a:r>
            <a:endParaRPr lang="de-DE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B2DFAF8-EC01-4BE9-BC9C-6116170542FC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1519FF-2E26-4AF3-9097-B261C9118839}" type="datetime1">
              <a:rPr lang="de-DE" smtClean="0"/>
              <a:t>22.01.2019</a:t>
            </a:fld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UBHAAS - Reinold Haas - Workshop Projektplanung</a:t>
            </a: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5A7865F-0029-4D9D-B915-0304E7045167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55AB28-E05C-404D-86E2-304DBE680A7B}" type="datetime1">
              <a:rPr lang="de-DE" smtClean="0"/>
              <a:t>22.01.2019</a:t>
            </a:fld>
            <a:endParaRPr lang="de-D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UBHAAS - Reinold Haas - Workshop Projektplanung</a:t>
            </a: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1513AD-6A0D-4CF3-BFC7-CCED6C392FA0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D996A3-3026-4ED8-9D62-4B092CE93020}" type="datetime1">
              <a:rPr lang="de-DE" smtClean="0"/>
              <a:t>22.01.2019</a:t>
            </a:fld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UBHAAS - Reinold Haas - Workshop Projektplanung</a:t>
            </a: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363AA63-9BA8-4ABF-8A76-EF8E859F657C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781E2B-A1C9-4393-B242-3DF6651B5373}" type="datetime1">
              <a:rPr lang="de-DE" smtClean="0"/>
              <a:t>22.01.2019</a:t>
            </a:fld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UBHAAS - Reinold Haas - Workshop Projektplanung</a:t>
            </a: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BD27D2-E900-490D-9D1B-BFEE1DFB2D67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FFFF99"/>
            </a:gs>
            <a:gs pos="100000">
              <a:srgbClr val="EAEAEA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Titelmasterformat durch Klicken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2939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16B051AF-950C-4A34-BCE1-B20F6F8A3132}" type="datetime1">
              <a:rPr lang="de-DE" smtClean="0"/>
              <a:t>22.01.2019</a:t>
            </a:fld>
            <a:endParaRPr lang="de-D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979712" y="6248400"/>
            <a:ext cx="5184576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r>
              <a:rPr lang="de-DE" smtClean="0"/>
              <a:t>UBHAAS - Reinold Haas - Workshop Projektplanung</a:t>
            </a:r>
            <a:endParaRPr lang="de-DE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64288" y="6248400"/>
            <a:ext cx="12939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Verdana" pitchFamily="34" charset="0"/>
              </a:defRPr>
            </a:lvl1pPr>
          </a:lstStyle>
          <a:p>
            <a:fld id="{B84B62A0-1648-42E5-9239-D48A04E2AD5A}" type="slidenum">
              <a:rPr lang="de-DE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-3175" y="6350"/>
            <a:ext cx="9147175" cy="1262410"/>
          </a:xfrm>
          <a:solidFill>
            <a:schemeClr val="bg2">
              <a:lumMod val="40000"/>
              <a:lumOff val="60000"/>
            </a:schemeClr>
          </a:solidFill>
        </p:spPr>
        <p:txBody>
          <a:bodyPr anchor="t"/>
          <a:lstStyle/>
          <a:p>
            <a:pPr eaLnBrk="1" hangingPunct="1">
              <a:defRPr/>
            </a:pPr>
            <a:r>
              <a:rPr lang="de-DE" sz="36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MS- Projekt </a:t>
            </a:r>
            <a:r>
              <a:rPr lang="de-DE" sz="36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Online Premium</a:t>
            </a:r>
            <a:r>
              <a:rPr lang="de-DE" sz="36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/>
            </a:r>
            <a:br>
              <a:rPr lang="de-DE" sz="36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de-DE" sz="36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Workshop </a:t>
            </a:r>
            <a:endParaRPr lang="de-DE" dirty="0"/>
          </a:p>
        </p:txBody>
      </p:sp>
      <p:sp>
        <p:nvSpPr>
          <p:cNvPr id="3075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0806" y="1700808"/>
            <a:ext cx="6400800" cy="1439863"/>
          </a:xfrm>
        </p:spPr>
        <p:txBody>
          <a:bodyPr/>
          <a:lstStyle/>
          <a:p>
            <a:pPr eaLnBrk="1" hangingPunct="1"/>
            <a:r>
              <a:rPr lang="de-DE" sz="3600" dirty="0"/>
              <a:t>Reinold Haas</a:t>
            </a: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395536" y="2420591"/>
            <a:ext cx="8354516" cy="30030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/>
          <a:p>
            <a:pPr marL="360363" indent="-360363" algn="ctr" eaLnBrk="1" hangingPunct="1">
              <a:spcBef>
                <a:spcPct val="50000"/>
              </a:spcBef>
              <a:defRPr/>
            </a:pPr>
            <a:r>
              <a:rPr lang="de-DE" sz="1800" u="sng" dirty="0" smtClean="0">
                <a:solidFill>
                  <a:srgbClr val="0000FF"/>
                </a:solidFill>
                <a:latin typeface="Verdana" pitchFamily="34" charset="0"/>
              </a:rPr>
              <a:t>23.Januar 2019</a:t>
            </a:r>
            <a:endParaRPr lang="de-DE" sz="1800" u="sng" dirty="0">
              <a:solidFill>
                <a:srgbClr val="0000FF"/>
              </a:solidFill>
              <a:latin typeface="Verdana" pitchFamily="34" charset="0"/>
            </a:endParaRPr>
          </a:p>
          <a:p>
            <a:pPr marL="360363" indent="-360363" algn="ctr" eaLnBrk="1" hangingPunct="1">
              <a:spcBef>
                <a:spcPts val="300"/>
              </a:spcBef>
              <a:defRPr/>
            </a:pPr>
            <a:r>
              <a:rPr lang="de-DE" dirty="0">
                <a:solidFill>
                  <a:srgbClr val="0000FF"/>
                </a:solidFill>
                <a:latin typeface="Verdana" pitchFamily="34" charset="0"/>
              </a:rPr>
              <a:t>Ziel:</a:t>
            </a:r>
          </a:p>
          <a:p>
            <a:pPr marL="360363" indent="-360363" algn="ctr" eaLnBrk="1" hangingPunct="1">
              <a:spcBef>
                <a:spcPts val="300"/>
              </a:spcBef>
              <a:defRPr/>
            </a:pPr>
            <a:r>
              <a:rPr lang="de-DE" dirty="0">
                <a:solidFill>
                  <a:srgbClr val="0000FF"/>
                </a:solidFill>
                <a:latin typeface="Verdana" pitchFamily="34" charset="0"/>
              </a:rPr>
              <a:t>Projektpläne erstellen, terminieren, </a:t>
            </a:r>
            <a:r>
              <a:rPr lang="de-DE" dirty="0" smtClean="0">
                <a:solidFill>
                  <a:srgbClr val="0000FF"/>
                </a:solidFill>
                <a:latin typeface="Verdana" pitchFamily="34" charset="0"/>
              </a:rPr>
              <a:t>verstehen</a:t>
            </a:r>
            <a:br>
              <a:rPr lang="de-DE" dirty="0" smtClean="0">
                <a:solidFill>
                  <a:srgbClr val="0000FF"/>
                </a:solidFill>
                <a:latin typeface="Verdana" pitchFamily="34" charset="0"/>
              </a:rPr>
            </a:br>
            <a:r>
              <a:rPr lang="de-DE" dirty="0" smtClean="0">
                <a:solidFill>
                  <a:srgbClr val="0000FF"/>
                </a:solidFill>
                <a:latin typeface="Verdana" pitchFamily="34" charset="0"/>
              </a:rPr>
              <a:t/>
            </a:r>
            <a:br>
              <a:rPr lang="de-DE" dirty="0" smtClean="0">
                <a:solidFill>
                  <a:srgbClr val="0000FF"/>
                </a:solidFill>
                <a:latin typeface="Verdana" pitchFamily="34" charset="0"/>
              </a:rPr>
            </a:br>
            <a:r>
              <a:rPr lang="de-DE" sz="1800" u="sng" dirty="0" smtClean="0">
                <a:solidFill>
                  <a:srgbClr val="0000FF"/>
                </a:solidFill>
                <a:latin typeface="Verdana" pitchFamily="34" charset="0"/>
              </a:rPr>
              <a:t>25.Januar 2019</a:t>
            </a:r>
            <a:br>
              <a:rPr lang="de-DE" sz="1800" u="sng" dirty="0" smtClean="0">
                <a:solidFill>
                  <a:srgbClr val="0000FF"/>
                </a:solidFill>
                <a:latin typeface="Verdana" pitchFamily="34" charset="0"/>
              </a:rPr>
            </a:br>
            <a:r>
              <a:rPr lang="de-DE" sz="2800" dirty="0" smtClean="0">
                <a:solidFill>
                  <a:srgbClr val="0000FF"/>
                </a:solidFill>
                <a:latin typeface="Verdana" pitchFamily="34" charset="0"/>
              </a:rPr>
              <a:t>Ziel</a:t>
            </a:r>
            <a:r>
              <a:rPr lang="de-DE" sz="1800" dirty="0" smtClean="0">
                <a:solidFill>
                  <a:srgbClr val="0000FF"/>
                </a:solidFill>
                <a:latin typeface="Verdana" pitchFamily="34" charset="0"/>
              </a:rPr>
              <a:t>:</a:t>
            </a:r>
            <a:br>
              <a:rPr lang="de-DE" sz="1800" dirty="0" smtClean="0">
                <a:solidFill>
                  <a:srgbClr val="0000FF"/>
                </a:solidFill>
                <a:latin typeface="Verdana" pitchFamily="34" charset="0"/>
              </a:rPr>
            </a:br>
            <a:r>
              <a:rPr lang="de-DE" dirty="0" smtClean="0">
                <a:solidFill>
                  <a:srgbClr val="0000FF"/>
                </a:solidFill>
                <a:latin typeface="Verdana" pitchFamily="34" charset="0"/>
              </a:rPr>
              <a:t>Workflow definieren </a:t>
            </a:r>
            <a:br>
              <a:rPr lang="de-DE" dirty="0" smtClean="0">
                <a:solidFill>
                  <a:srgbClr val="0000FF"/>
                </a:solidFill>
                <a:latin typeface="Verdana" pitchFamily="34" charset="0"/>
              </a:rPr>
            </a:br>
            <a:r>
              <a:rPr lang="de-DE" dirty="0" smtClean="0">
                <a:solidFill>
                  <a:srgbClr val="0000FF"/>
                </a:solidFill>
                <a:latin typeface="Verdana" pitchFamily="34" charset="0"/>
              </a:rPr>
              <a:t>Auftragsverwaltung mit Projekt</a:t>
            </a:r>
            <a:endParaRPr lang="de-DE" dirty="0">
              <a:solidFill>
                <a:srgbClr val="0000FF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27A94F21-7F47-4353-865B-B44F7465B3E1}" type="datetime1">
              <a:rPr lang="de-DE" smtClean="0"/>
              <a:t>22.01.2019</a:t>
            </a:fld>
            <a:endParaRPr lang="de-DE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29713" cy="571500"/>
          </a:xfrm>
          <a:solidFill>
            <a:schemeClr val="bg2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 eaLnBrk="1" hangingPunct="1">
              <a:defRPr/>
            </a:pPr>
            <a:r>
              <a:rPr lang="de-DE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Übungen</a:t>
            </a:r>
            <a:endParaRPr lang="de-DE" sz="2400" b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67544" y="1628799"/>
            <a:ext cx="8424936" cy="3240361"/>
          </a:xfrm>
        </p:spPr>
        <p:txBody>
          <a:bodyPr/>
          <a:lstStyle/>
          <a:p>
            <a:pPr marL="0" lvl="0" indent="0" algn="ctr">
              <a:lnSpc>
                <a:spcPct val="150000"/>
              </a:lnSpc>
              <a:buNone/>
            </a:pPr>
            <a:r>
              <a:rPr lang="de-DE" b="1" dirty="0" smtClean="0"/>
              <a:t>www.ubhaas.de</a:t>
            </a:r>
            <a:r>
              <a:rPr lang="de-DE" b="1" dirty="0" smtClean="0"/>
              <a:t>	</a:t>
            </a:r>
            <a:endParaRPr lang="de-DE" b="1" dirty="0"/>
          </a:p>
          <a:p>
            <a:pPr marL="0" lvl="0" indent="0" algn="ctr">
              <a:lnSpc>
                <a:spcPct val="150000"/>
              </a:lnSpc>
              <a:buNone/>
            </a:pPr>
            <a:r>
              <a:rPr lang="de-DE" b="1" dirty="0" smtClean="0"/>
              <a:t>Projekt </a:t>
            </a:r>
            <a:r>
              <a:rPr lang="de-DE" b="1" dirty="0" smtClean="0"/>
              <a:t>AL BE</a:t>
            </a:r>
            <a:r>
              <a:rPr lang="de-DE" b="1" dirty="0" smtClean="0"/>
              <a:t>	</a:t>
            </a:r>
            <a:endParaRPr lang="de-DE" b="1" dirty="0" smtClean="0"/>
          </a:p>
          <a:p>
            <a:pPr marL="0" lvl="0" indent="0" algn="ctr">
              <a:lnSpc>
                <a:spcPct val="150000"/>
              </a:lnSpc>
              <a:buNone/>
            </a:pPr>
            <a:r>
              <a:rPr lang="de-DE" b="1" dirty="0" smtClean="0"/>
              <a:t>Kennwort </a:t>
            </a:r>
            <a:r>
              <a:rPr lang="de-DE" b="1" dirty="0" smtClean="0"/>
              <a:t>ALBE2019</a:t>
            </a:r>
            <a:endParaRPr lang="de-DE" b="1" dirty="0"/>
          </a:p>
          <a:p>
            <a:pPr algn="ctr">
              <a:lnSpc>
                <a:spcPct val="150000"/>
              </a:lnSpc>
              <a:buFontTx/>
              <a:buNone/>
            </a:pPr>
            <a:endParaRPr lang="de-DE" b="1" i="1" dirty="0">
              <a:latin typeface="Arial" charset="0"/>
              <a:cs typeface="Arial" charset="0"/>
            </a:endParaRPr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>
                <a:latin typeface="+mn-lt"/>
              </a:rPr>
              <a:t>UBHAAS - Reinold Haas - Workshop Projektplanung</a:t>
            </a:r>
            <a:endParaRPr lang="de-DE" dirty="0">
              <a:latin typeface="+mn-lt"/>
            </a:endParaRPr>
          </a:p>
        </p:txBody>
      </p:sp>
      <p:sp>
        <p:nvSpPr>
          <p:cNvPr id="5127" name="Foliennummernplatzhalter 7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6F34748-D616-4AC2-B3B4-0558798898E6}" type="slidenum">
              <a:rPr lang="de-DE"/>
              <a:pPr/>
              <a:t>2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6D923A6E-5EB7-440C-9E7A-AEFAC47C846E}" type="datetime1">
              <a:rPr lang="de-DE" smtClean="0"/>
              <a:t>22.01.2019</a:t>
            </a:fld>
            <a:endParaRPr lang="de-DE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29713" cy="571500"/>
          </a:xfrm>
          <a:solidFill>
            <a:schemeClr val="bg2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 eaLnBrk="1" hangingPunct="1">
              <a:defRPr/>
            </a:pPr>
            <a:r>
              <a:rPr lang="de-DE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Inhalte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1259632" y="569913"/>
            <a:ext cx="7704856" cy="5453062"/>
          </a:xfrm>
        </p:spPr>
        <p:txBody>
          <a:bodyPr/>
          <a:lstStyle/>
          <a:p>
            <a:pPr eaLnBrk="1" hangingPunct="1">
              <a:buNone/>
            </a:pPr>
            <a:r>
              <a:rPr lang="de-DE" sz="2400" b="1" dirty="0">
                <a:latin typeface="Arial" charset="0"/>
                <a:cs typeface="Arial" charset="0"/>
              </a:rPr>
              <a:t>Grundlagen</a:t>
            </a:r>
          </a:p>
          <a:p>
            <a:pPr eaLnBrk="1" hangingPunct="1">
              <a:buNone/>
            </a:pPr>
            <a:r>
              <a:rPr lang="de-DE" sz="2400" b="1" dirty="0">
                <a:latin typeface="Arial" charset="0"/>
                <a:cs typeface="Arial" charset="0"/>
              </a:rPr>
              <a:t>	Der Arbeitsbereich</a:t>
            </a:r>
          </a:p>
          <a:p>
            <a:pPr eaLnBrk="1" hangingPunct="1">
              <a:buFontTx/>
              <a:buNone/>
            </a:pPr>
            <a:r>
              <a:rPr lang="de-DE" sz="2400" b="1" dirty="0">
                <a:latin typeface="Arial" charset="0"/>
                <a:cs typeface="Arial" charset="0"/>
              </a:rPr>
              <a:t>	Kalenderfunktion</a:t>
            </a:r>
            <a:endParaRPr lang="de-DE" sz="2400" dirty="0">
              <a:latin typeface="Arial" charset="0"/>
              <a:cs typeface="Arial" charset="0"/>
            </a:endParaRPr>
          </a:p>
          <a:p>
            <a:pPr>
              <a:buNone/>
            </a:pPr>
            <a:r>
              <a:rPr lang="de-DE" sz="2400" b="1" dirty="0">
                <a:latin typeface="Arial" charset="0"/>
                <a:cs typeface="Arial" charset="0"/>
              </a:rPr>
              <a:t>	Projekte anlegen</a:t>
            </a:r>
            <a:r>
              <a:rPr lang="de-DE" sz="2400" dirty="0">
                <a:latin typeface="Arial" charset="0"/>
                <a:cs typeface="Arial" charset="0"/>
              </a:rPr>
              <a:t/>
            </a:r>
            <a:br>
              <a:rPr lang="de-DE" sz="2400" dirty="0">
                <a:latin typeface="Arial" charset="0"/>
                <a:cs typeface="Arial" charset="0"/>
              </a:rPr>
            </a:br>
            <a:r>
              <a:rPr lang="de-DE" sz="2400" dirty="0">
                <a:latin typeface="Arial" charset="0"/>
                <a:cs typeface="Arial" charset="0"/>
              </a:rPr>
              <a:t>	Vorgänge erfassen und gliedern</a:t>
            </a:r>
            <a:br>
              <a:rPr lang="de-DE" sz="2400" dirty="0">
                <a:latin typeface="Arial" charset="0"/>
                <a:cs typeface="Arial" charset="0"/>
              </a:rPr>
            </a:br>
            <a:r>
              <a:rPr lang="de-DE" sz="2400" dirty="0">
                <a:latin typeface="Arial" charset="0"/>
                <a:cs typeface="Arial" charset="0"/>
              </a:rPr>
              <a:t>	Vorgangsbeziehungen </a:t>
            </a:r>
            <a:r>
              <a:rPr lang="de-DE" sz="2400" dirty="0" smtClean="0">
                <a:latin typeface="Arial" charset="0"/>
                <a:cs typeface="Arial" charset="0"/>
              </a:rPr>
              <a:t>erstellen, Einschränkungsarten </a:t>
            </a:r>
            <a:endParaRPr lang="de-DE" sz="2400" dirty="0">
              <a:latin typeface="Arial" charset="0"/>
              <a:cs typeface="Arial" charset="0"/>
            </a:endParaRPr>
          </a:p>
          <a:p>
            <a:pPr>
              <a:buFontTx/>
              <a:buNone/>
            </a:pPr>
            <a:r>
              <a:rPr lang="de-DE" sz="2400" dirty="0">
                <a:latin typeface="Arial" charset="0"/>
                <a:cs typeface="Arial" charset="0"/>
              </a:rPr>
              <a:t>		Projektplan drucken</a:t>
            </a:r>
          </a:p>
          <a:p>
            <a:pPr>
              <a:buFontTx/>
              <a:buNone/>
            </a:pPr>
            <a:r>
              <a:rPr lang="de-DE" sz="2400" dirty="0">
                <a:latin typeface="Arial" charset="0"/>
                <a:cs typeface="Arial" charset="0"/>
              </a:rPr>
              <a:t>		Gantt-Diagramm</a:t>
            </a:r>
          </a:p>
          <a:p>
            <a:pPr>
              <a:buFontTx/>
              <a:buNone/>
            </a:pPr>
            <a:r>
              <a:rPr lang="de-DE" sz="2400" b="1" dirty="0">
                <a:latin typeface="Arial" charset="0"/>
                <a:cs typeface="Arial" charset="0"/>
              </a:rPr>
              <a:t>	Terminplanung</a:t>
            </a:r>
          </a:p>
          <a:p>
            <a:pPr>
              <a:buFontTx/>
              <a:buNone/>
            </a:pPr>
            <a:endParaRPr lang="de-DE" sz="2400" b="1" i="1" dirty="0">
              <a:latin typeface="Arial" charset="0"/>
              <a:cs typeface="Arial" charset="0"/>
            </a:endParaRPr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>
                <a:latin typeface="+mn-lt"/>
              </a:rPr>
              <a:t>UBHAAS - Reinold Haas - Workshop Projektplanung</a:t>
            </a:r>
            <a:endParaRPr lang="de-DE" dirty="0">
              <a:latin typeface="+mn-lt"/>
            </a:endParaRPr>
          </a:p>
        </p:txBody>
      </p:sp>
      <p:sp>
        <p:nvSpPr>
          <p:cNvPr id="5127" name="Foliennummernplatzhalter 7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6F34748-D616-4AC2-B3B4-0558798898E6}" type="slidenum">
              <a:rPr lang="de-DE"/>
              <a:pPr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2397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5" dur="5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8" dur="500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1" dur="500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27384"/>
            <a:ext cx="9144000" cy="504056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de-DE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Inhalte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225155" y="476672"/>
            <a:ext cx="4272233" cy="495746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de-DE" dirty="0">
                <a:latin typeface="Arial" charset="0"/>
                <a:cs typeface="Arial" charset="0"/>
              </a:rPr>
              <a:t>Vertiefende </a:t>
            </a:r>
            <a:r>
              <a:rPr lang="de-DE" dirty="0" smtClean="0">
                <a:latin typeface="Arial" charset="0"/>
                <a:cs typeface="Arial" charset="0"/>
              </a:rPr>
              <a:t>Grundlagen</a:t>
            </a:r>
            <a:endParaRPr lang="de-DE" dirty="0">
              <a:latin typeface="Arial" charset="0"/>
              <a:cs typeface="Arial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sz="half" idx="2"/>
          </p:nvPr>
        </p:nvSpPr>
        <p:spPr>
          <a:xfrm>
            <a:off x="179512" y="972418"/>
            <a:ext cx="4896544" cy="4616822"/>
          </a:xfrm>
        </p:spPr>
        <p:txBody>
          <a:bodyPr/>
          <a:lstStyle/>
          <a:p>
            <a:pPr>
              <a:spcBef>
                <a:spcPts val="1000"/>
              </a:spcBef>
              <a:buFontTx/>
              <a:buNone/>
            </a:pPr>
            <a:r>
              <a:rPr lang="de-DE" b="1" dirty="0">
                <a:latin typeface="Arial" charset="0"/>
                <a:cs typeface="Arial" charset="0"/>
              </a:rPr>
              <a:t>	</a:t>
            </a:r>
            <a:r>
              <a:rPr lang="de-DE" b="1" dirty="0" smtClean="0">
                <a:latin typeface="Arial" charset="0"/>
                <a:cs typeface="Arial" charset="0"/>
              </a:rPr>
              <a:t>Dateinamen mit Versionen</a:t>
            </a:r>
          </a:p>
          <a:p>
            <a:pPr>
              <a:spcBef>
                <a:spcPts val="1000"/>
              </a:spcBef>
              <a:buFontTx/>
              <a:buNone/>
            </a:pPr>
            <a:r>
              <a:rPr lang="de-DE" b="1" dirty="0" smtClean="0">
                <a:latin typeface="Arial" charset="0"/>
                <a:cs typeface="Arial" charset="0"/>
              </a:rPr>
              <a:t>	Basisplan</a:t>
            </a:r>
            <a:endParaRPr lang="de-DE" b="1" dirty="0">
              <a:latin typeface="Arial" charset="0"/>
              <a:cs typeface="Arial" charset="0"/>
            </a:endParaRPr>
          </a:p>
          <a:p>
            <a:pPr>
              <a:spcBef>
                <a:spcPts val="1000"/>
              </a:spcBef>
              <a:buFontTx/>
              <a:buNone/>
            </a:pPr>
            <a:r>
              <a:rPr lang="de-DE" b="1" dirty="0">
                <a:latin typeface="Arial" charset="0"/>
                <a:cs typeface="Arial" charset="0"/>
              </a:rPr>
              <a:t>	Überwachung</a:t>
            </a:r>
          </a:p>
          <a:p>
            <a:pPr>
              <a:spcBef>
                <a:spcPts val="1000"/>
              </a:spcBef>
              <a:buFontTx/>
              <a:buNone/>
            </a:pPr>
            <a:r>
              <a:rPr lang="de-DE" b="1" dirty="0">
                <a:latin typeface="Arial" charset="0"/>
                <a:cs typeface="Arial" charset="0"/>
              </a:rPr>
              <a:t>	Tabellen und </a:t>
            </a:r>
            <a:r>
              <a:rPr lang="de-DE" b="1" dirty="0" smtClean="0">
                <a:latin typeface="Arial" charset="0"/>
                <a:cs typeface="Arial" charset="0"/>
              </a:rPr>
              <a:t>Spalten</a:t>
            </a:r>
            <a:br>
              <a:rPr lang="de-DE" b="1" dirty="0" smtClean="0">
                <a:latin typeface="Arial" charset="0"/>
                <a:cs typeface="Arial" charset="0"/>
              </a:rPr>
            </a:br>
            <a:r>
              <a:rPr lang="de-DE" sz="2000" dirty="0" smtClean="0">
                <a:latin typeface="Arial" charset="0"/>
                <a:cs typeface="Arial" charset="0"/>
              </a:rPr>
              <a:t>Text-, Zahl-, Attribut-Spalten</a:t>
            </a:r>
            <a:endParaRPr lang="de-DE" dirty="0">
              <a:latin typeface="Arial" charset="0"/>
              <a:cs typeface="Arial" charset="0"/>
            </a:endParaRPr>
          </a:p>
          <a:p>
            <a:pPr>
              <a:spcBef>
                <a:spcPts val="1000"/>
              </a:spcBef>
              <a:buFontTx/>
              <a:buNone/>
            </a:pPr>
            <a:r>
              <a:rPr lang="de-DE" b="1" dirty="0">
                <a:latin typeface="Arial" charset="0"/>
                <a:cs typeface="Arial" charset="0"/>
              </a:rPr>
              <a:t>	Darstellung </a:t>
            </a:r>
            <a:r>
              <a:rPr lang="de-DE" b="1" dirty="0" smtClean="0">
                <a:latin typeface="Arial" charset="0"/>
                <a:cs typeface="Arial" charset="0"/>
              </a:rPr>
              <a:t>Projektelemente</a:t>
            </a:r>
            <a:br>
              <a:rPr lang="de-DE" b="1" dirty="0" smtClean="0">
                <a:latin typeface="Arial" charset="0"/>
                <a:cs typeface="Arial" charset="0"/>
              </a:rPr>
            </a:br>
            <a:r>
              <a:rPr lang="de-DE" sz="2000" dirty="0" smtClean="0">
                <a:latin typeface="Arial" charset="0"/>
                <a:cs typeface="Arial" charset="0"/>
              </a:rPr>
              <a:t>Filtern, Sortieren, Gruppieren, Hervorhebungen</a:t>
            </a:r>
            <a:endParaRPr lang="de-DE" dirty="0">
              <a:latin typeface="Arial" charset="0"/>
              <a:cs typeface="Arial" charset="0"/>
            </a:endParaRPr>
          </a:p>
          <a:p>
            <a:pPr>
              <a:spcBef>
                <a:spcPts val="1000"/>
              </a:spcBef>
              <a:buFontTx/>
              <a:buNone/>
            </a:pPr>
            <a:r>
              <a:rPr lang="de-DE" b="1" dirty="0">
                <a:latin typeface="Arial" charset="0"/>
                <a:cs typeface="Arial" charset="0"/>
              </a:rPr>
              <a:t>	Zeitachse </a:t>
            </a:r>
            <a:r>
              <a:rPr lang="de-DE" b="1" dirty="0" smtClean="0">
                <a:latin typeface="Arial" charset="0"/>
                <a:cs typeface="Arial" charset="0"/>
              </a:rPr>
              <a:t>nutzen</a:t>
            </a:r>
            <a:br>
              <a:rPr lang="de-DE" b="1" dirty="0" smtClean="0">
                <a:latin typeface="Arial" charset="0"/>
                <a:cs typeface="Arial" charset="0"/>
              </a:rPr>
            </a:br>
            <a:r>
              <a:rPr lang="de-DE" b="1" dirty="0" smtClean="0">
                <a:latin typeface="Arial" charset="0"/>
                <a:cs typeface="Arial" charset="0"/>
              </a:rPr>
              <a:t/>
            </a:r>
            <a:br>
              <a:rPr lang="de-DE" b="1" dirty="0" smtClean="0">
                <a:latin typeface="Arial" charset="0"/>
                <a:cs typeface="Arial" charset="0"/>
              </a:rPr>
            </a:br>
            <a:r>
              <a:rPr lang="de-DE" b="1" i="1" dirty="0" smtClean="0">
                <a:latin typeface="Arial" charset="0"/>
                <a:cs typeface="Arial" charset="0"/>
              </a:rPr>
              <a:t>Druckeinstellungen mit Makro</a:t>
            </a:r>
            <a:r>
              <a:rPr lang="de-DE" dirty="0">
                <a:latin typeface="Arial" charset="0"/>
                <a:cs typeface="Arial" charset="0"/>
              </a:rPr>
              <a:t>	</a:t>
            </a:r>
          </a:p>
          <a:p>
            <a:pPr>
              <a:lnSpc>
                <a:spcPct val="150000"/>
              </a:lnSpc>
              <a:spcBef>
                <a:spcPts val="1000"/>
              </a:spcBef>
              <a:buFontTx/>
              <a:buNone/>
            </a:pPr>
            <a:endParaRPr lang="de-DE" b="1" i="1" dirty="0">
              <a:latin typeface="Arial" charset="0"/>
              <a:cs typeface="Arial" charset="0"/>
            </a:endParaRPr>
          </a:p>
          <a:p>
            <a:pPr>
              <a:spcBef>
                <a:spcPts val="1000"/>
              </a:spcBef>
              <a:buFontTx/>
              <a:buNone/>
            </a:pPr>
            <a:r>
              <a:rPr lang="de-DE" b="1" dirty="0">
                <a:latin typeface="Arial" charset="0"/>
                <a:cs typeface="Arial" charset="0"/>
              </a:rPr>
              <a:t>	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3"/>
          </p:nvPr>
        </p:nvSpPr>
        <p:spPr>
          <a:xfrm>
            <a:off x="5220072" y="476672"/>
            <a:ext cx="3466728" cy="495746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de-DE" i="1" dirty="0">
                <a:solidFill>
                  <a:schemeClr val="bg1">
                    <a:lumMod val="50000"/>
                  </a:schemeClr>
                </a:solidFill>
                <a:latin typeface="Arial" charset="0"/>
                <a:cs typeface="Arial" charset="0"/>
              </a:rPr>
              <a:t>Vertiefung</a:t>
            </a:r>
            <a:endParaRPr lang="de-DE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" name="Inhaltsplatzhalter 4"/>
          <p:cNvSpPr>
            <a:spLocks noGrp="1"/>
          </p:cNvSpPr>
          <p:nvPr>
            <p:ph sz="quarter" idx="4"/>
          </p:nvPr>
        </p:nvSpPr>
        <p:spPr>
          <a:xfrm>
            <a:off x="5220072" y="972418"/>
            <a:ext cx="3923928" cy="5120878"/>
          </a:xfrm>
        </p:spPr>
        <p:txBody>
          <a:bodyPr/>
          <a:lstStyle/>
          <a:p>
            <a:pPr>
              <a:spcBef>
                <a:spcPts val="1000"/>
              </a:spcBef>
              <a:buFontTx/>
              <a:buNone/>
            </a:pPr>
            <a:r>
              <a:rPr lang="de-DE" b="1" dirty="0">
                <a:solidFill>
                  <a:schemeClr val="bg1">
                    <a:lumMod val="50000"/>
                  </a:schemeClr>
                </a:solidFill>
                <a:latin typeface="Arial" charset="0"/>
                <a:cs typeface="Arial" charset="0"/>
              </a:rPr>
              <a:t>Ansichten</a:t>
            </a:r>
          </a:p>
          <a:p>
            <a:pPr>
              <a:spcBef>
                <a:spcPts val="1000"/>
              </a:spcBef>
              <a:buFontTx/>
              <a:buNone/>
            </a:pPr>
            <a:r>
              <a:rPr lang="de-DE" b="1" dirty="0">
                <a:solidFill>
                  <a:schemeClr val="bg1">
                    <a:lumMod val="50000"/>
                  </a:schemeClr>
                </a:solidFill>
                <a:latin typeface="Arial" charset="0"/>
                <a:cs typeface="Arial" charset="0"/>
              </a:rPr>
              <a:t>	</a:t>
            </a:r>
            <a:r>
              <a:rPr lang="de-DE" b="1" dirty="0" smtClean="0">
                <a:solidFill>
                  <a:schemeClr val="bg1">
                    <a:lumMod val="50000"/>
                  </a:schemeClr>
                </a:solidFill>
                <a:latin typeface="Arial" charset="0"/>
                <a:cs typeface="Arial" charset="0"/>
              </a:rPr>
              <a:t>Ressourcen</a:t>
            </a:r>
          </a:p>
          <a:p>
            <a:pPr>
              <a:spcBef>
                <a:spcPts val="1000"/>
              </a:spcBef>
              <a:buFontTx/>
              <a:buNone/>
            </a:pPr>
            <a:r>
              <a:rPr lang="de-DE" b="1" dirty="0">
                <a:solidFill>
                  <a:schemeClr val="bg1">
                    <a:lumMod val="50000"/>
                  </a:schemeClr>
                </a:solidFill>
                <a:latin typeface="Arial" charset="0"/>
                <a:cs typeface="Arial" charset="0"/>
              </a:rPr>
              <a:t>	</a:t>
            </a:r>
            <a:r>
              <a:rPr lang="de-DE" b="1" dirty="0" smtClean="0">
                <a:solidFill>
                  <a:schemeClr val="bg1">
                    <a:lumMod val="50000"/>
                  </a:schemeClr>
                </a:solidFill>
                <a:latin typeface="Arial" charset="0"/>
                <a:cs typeface="Arial" charset="0"/>
              </a:rPr>
              <a:t>Ressourcenarten</a:t>
            </a:r>
            <a:endParaRPr lang="de-DE" b="1" dirty="0">
              <a:solidFill>
                <a:schemeClr val="bg1">
                  <a:lumMod val="50000"/>
                </a:schemeClr>
              </a:solidFill>
              <a:latin typeface="Arial" charset="0"/>
              <a:cs typeface="Arial" charset="0"/>
            </a:endParaRPr>
          </a:p>
          <a:p>
            <a:pPr>
              <a:spcBef>
                <a:spcPts val="1000"/>
              </a:spcBef>
              <a:buFontTx/>
              <a:buNone/>
            </a:pPr>
            <a:r>
              <a:rPr lang="de-DE" b="1" dirty="0">
                <a:solidFill>
                  <a:schemeClr val="bg1">
                    <a:lumMod val="50000"/>
                  </a:schemeClr>
                </a:solidFill>
                <a:latin typeface="Arial" charset="0"/>
                <a:cs typeface="Arial" charset="0"/>
              </a:rPr>
              <a:t>	</a:t>
            </a:r>
            <a:r>
              <a:rPr lang="de-DE" b="1" dirty="0" smtClean="0">
                <a:solidFill>
                  <a:schemeClr val="bg1">
                    <a:lumMod val="50000"/>
                  </a:schemeClr>
                </a:solidFill>
                <a:latin typeface="Arial" charset="0"/>
                <a:cs typeface="Arial" charset="0"/>
              </a:rPr>
              <a:t>Ressourcenpool</a:t>
            </a:r>
          </a:p>
          <a:p>
            <a:pPr>
              <a:spcBef>
                <a:spcPts val="1000"/>
              </a:spcBef>
              <a:buFontTx/>
              <a:buNone/>
            </a:pPr>
            <a:r>
              <a:rPr lang="de-DE" b="1" dirty="0">
                <a:solidFill>
                  <a:schemeClr val="bg1">
                    <a:lumMod val="50000"/>
                  </a:schemeClr>
                </a:solidFill>
                <a:latin typeface="Arial" charset="0"/>
                <a:cs typeface="Arial" charset="0"/>
              </a:rPr>
              <a:t>	</a:t>
            </a:r>
            <a:r>
              <a:rPr lang="de-DE" b="1" dirty="0" smtClean="0">
                <a:solidFill>
                  <a:schemeClr val="bg1">
                    <a:lumMod val="50000"/>
                  </a:schemeClr>
                </a:solidFill>
                <a:latin typeface="Arial" charset="0"/>
                <a:cs typeface="Arial" charset="0"/>
              </a:rPr>
              <a:t>Gemeinsame Nutzung</a:t>
            </a:r>
            <a:endParaRPr lang="de-DE" b="1" dirty="0">
              <a:solidFill>
                <a:schemeClr val="bg1">
                  <a:lumMod val="50000"/>
                </a:schemeClr>
              </a:solidFill>
              <a:latin typeface="Arial" charset="0"/>
              <a:cs typeface="Arial" charset="0"/>
            </a:endParaRPr>
          </a:p>
          <a:p>
            <a:pPr>
              <a:spcBef>
                <a:spcPts val="1000"/>
              </a:spcBef>
              <a:buFontTx/>
              <a:buNone/>
            </a:pPr>
            <a:r>
              <a:rPr lang="de-DE" b="1" dirty="0">
                <a:solidFill>
                  <a:schemeClr val="bg1">
                    <a:lumMod val="50000"/>
                  </a:schemeClr>
                </a:solidFill>
                <a:latin typeface="Arial" charset="0"/>
                <a:cs typeface="Arial" charset="0"/>
              </a:rPr>
              <a:t>	Projektplan Verknüpfung (Teilprojektpläne</a:t>
            </a:r>
            <a:r>
              <a:rPr lang="de-DE" b="1" dirty="0" smtClean="0">
                <a:solidFill>
                  <a:schemeClr val="bg1">
                    <a:lumMod val="50000"/>
                  </a:schemeClr>
                </a:solidFill>
                <a:latin typeface="Arial" charset="0"/>
                <a:cs typeface="Arial" charset="0"/>
              </a:rPr>
              <a:t>)</a:t>
            </a:r>
          </a:p>
          <a:p>
            <a:pPr>
              <a:spcBef>
                <a:spcPts val="1000"/>
              </a:spcBef>
              <a:buFontTx/>
              <a:buNone/>
            </a:pPr>
            <a:r>
              <a:rPr lang="de-DE" b="1" dirty="0">
                <a:solidFill>
                  <a:schemeClr val="bg1">
                    <a:lumMod val="50000"/>
                  </a:schemeClr>
                </a:solidFill>
                <a:latin typeface="Arial" charset="0"/>
                <a:cs typeface="Arial" charset="0"/>
              </a:rPr>
              <a:t>	</a:t>
            </a:r>
            <a:r>
              <a:rPr lang="de-DE" b="1" dirty="0" smtClean="0">
                <a:solidFill>
                  <a:schemeClr val="bg1">
                    <a:lumMod val="50000"/>
                  </a:schemeClr>
                </a:solidFill>
                <a:latin typeface="Arial" charset="0"/>
                <a:cs typeface="Arial" charset="0"/>
              </a:rPr>
              <a:t>Kosten-Funktion</a:t>
            </a:r>
          </a:p>
          <a:p>
            <a:pPr>
              <a:spcBef>
                <a:spcPts val="1000"/>
              </a:spcBef>
              <a:buFontTx/>
              <a:buNone/>
            </a:pPr>
            <a:r>
              <a:rPr lang="de-DE" b="1" dirty="0">
                <a:solidFill>
                  <a:schemeClr val="bg1">
                    <a:lumMod val="50000"/>
                  </a:schemeClr>
                </a:solidFill>
                <a:latin typeface="Arial" charset="0"/>
                <a:cs typeface="Arial" charset="0"/>
              </a:rPr>
              <a:t>	</a:t>
            </a:r>
            <a:r>
              <a:rPr lang="de-DE" b="1" dirty="0" smtClean="0">
                <a:solidFill>
                  <a:schemeClr val="bg1">
                    <a:lumMod val="50000"/>
                  </a:schemeClr>
                </a:solidFill>
                <a:latin typeface="Arial" charset="0"/>
                <a:cs typeface="Arial" charset="0"/>
              </a:rPr>
              <a:t>Ausblick auf den Einsatz bei BE-Aluschmiede</a:t>
            </a:r>
            <a:endParaRPr lang="de-DE" b="1" dirty="0">
              <a:solidFill>
                <a:schemeClr val="bg1">
                  <a:lumMod val="50000"/>
                </a:schemeClr>
              </a:solidFill>
              <a:latin typeface="Arial" charset="0"/>
              <a:cs typeface="Arial" charset="0"/>
            </a:endParaRPr>
          </a:p>
          <a:p>
            <a:endParaRPr lang="de-DE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122" name="Rectangle 4"/>
          <p:cNvSpPr>
            <a:spLocks noGrp="1" noChangeArrowheads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68CEC974-D161-44FD-A71E-0FD721A8E477}" type="datetime1">
              <a:rPr lang="de-DE" smtClean="0"/>
              <a:t>22.01.2019</a:t>
            </a:fld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>
                <a:latin typeface="+mn-lt"/>
              </a:rPr>
              <a:t>UBHAAS - Reinold Haas - Workshop Projektplanung</a:t>
            </a:r>
            <a:endParaRPr lang="de-DE" dirty="0">
              <a:latin typeface="+mn-lt"/>
            </a:endParaRPr>
          </a:p>
        </p:txBody>
      </p:sp>
      <p:sp>
        <p:nvSpPr>
          <p:cNvPr id="5127" name="Foliennummernplatzhalter 7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6F34748-D616-4AC2-B3B4-0558798898E6}" type="slidenum">
              <a:rPr lang="de-DE"/>
              <a:pPr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29671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5" dur="5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0" dur="5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3" dur="5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6" dur="500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1" dur="500"/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93341" y="188639"/>
            <a:ext cx="7772400" cy="648073"/>
          </a:xfrm>
        </p:spPr>
        <p:txBody>
          <a:bodyPr/>
          <a:lstStyle/>
          <a:p>
            <a:r>
              <a:rPr lang="de-DE" sz="3600" dirty="0"/>
              <a:t>Arbeitsbereich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E32AE2C-FFC8-48C5-9C6B-3DA49E535EE5}" type="datetime1">
              <a:rPr lang="de-DE" smtClean="0"/>
              <a:t>22.01.2019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UBHAAS - Reinold Haas - Workshop Projektplanung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E014D-07CC-4D5D-B85E-3AC3AC43A584}" type="slidenum">
              <a:rPr lang="de-DE" smtClean="0"/>
              <a:pPr/>
              <a:t>5</a:t>
            </a:fld>
            <a:endParaRPr lang="de-DE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2" y="1002361"/>
            <a:ext cx="9143999" cy="48901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AutoShape 5"/>
          <p:cNvSpPr>
            <a:spLocks noChangeArrowheads="1"/>
          </p:cNvSpPr>
          <p:nvPr/>
        </p:nvSpPr>
        <p:spPr bwMode="auto">
          <a:xfrm>
            <a:off x="467544" y="2781870"/>
            <a:ext cx="4859338" cy="719137"/>
          </a:xfrm>
          <a:prstGeom prst="leftRightArrow">
            <a:avLst>
              <a:gd name="adj1" fmla="val 50000"/>
              <a:gd name="adj2" fmla="val 106175"/>
            </a:avLst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 eaLnBrk="1" hangingPunct="1"/>
            <a:r>
              <a:rPr lang="de-DE" dirty="0">
                <a:latin typeface="Arial" charset="0"/>
              </a:rPr>
              <a:t>Tabellenbereich</a:t>
            </a:r>
          </a:p>
        </p:txBody>
      </p:sp>
      <p:sp>
        <p:nvSpPr>
          <p:cNvPr id="10" name="AutoShape 6"/>
          <p:cNvSpPr>
            <a:spLocks noChangeArrowheads="1"/>
          </p:cNvSpPr>
          <p:nvPr/>
        </p:nvSpPr>
        <p:spPr bwMode="auto">
          <a:xfrm>
            <a:off x="5508104" y="3645966"/>
            <a:ext cx="3456384" cy="719138"/>
          </a:xfrm>
          <a:prstGeom prst="leftRightArrow">
            <a:avLst>
              <a:gd name="adj1" fmla="val 50000"/>
              <a:gd name="adj2" fmla="val 88146"/>
            </a:avLst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 eaLnBrk="1" hangingPunct="1"/>
            <a:r>
              <a:rPr lang="de-DE" dirty="0">
                <a:latin typeface="Arial" charset="0"/>
              </a:rPr>
              <a:t>Gantt Diagramm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678" y="5918827"/>
            <a:ext cx="1584176" cy="1744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66578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50FBD7E4-6F30-4D99-A9FD-902E02A58F0D}" type="datetime1">
              <a:rPr lang="de-DE" smtClean="0"/>
              <a:t>22.01.2019</a:t>
            </a:fld>
            <a:endParaRPr lang="de-DE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8C73CA-DB03-4BEC-B15C-9692A1FA1390}" type="slidenum">
              <a:rPr lang="de-DE"/>
              <a:pPr>
                <a:defRPr/>
              </a:pPr>
              <a:t>6</a:t>
            </a:fld>
            <a:endParaRPr lang="de-DE"/>
          </a:p>
        </p:txBody>
      </p:sp>
      <p:sp>
        <p:nvSpPr>
          <p:cNvPr id="1024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214562" y="6248400"/>
            <a:ext cx="4714876" cy="457200"/>
          </a:xfrm>
          <a:noFill/>
        </p:spPr>
        <p:txBody>
          <a:bodyPr/>
          <a:lstStyle/>
          <a:p>
            <a:r>
              <a:rPr lang="de-DE" smtClean="0"/>
              <a:t>UBHAAS - Reinold Haas - Workshop Projektplanung</a:t>
            </a:r>
            <a:endParaRPr lang="de-DE" dirty="0"/>
          </a:p>
        </p:txBody>
      </p:sp>
      <p:sp>
        <p:nvSpPr>
          <p:cNvPr id="8" name="Rectangle 6"/>
          <p:cNvSpPr txBox="1">
            <a:spLocks noGrp="1" noChangeArrowheads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664C91D0-13D8-4695-8E58-E417D5C4FA4F}" type="slidenum">
              <a:rPr lang="de-DE" sz="1400">
                <a:latin typeface="+mn-lt"/>
              </a:rPr>
              <a:pPr algn="r">
                <a:defRPr/>
              </a:pPr>
              <a:t>6</a:t>
            </a:fld>
            <a:endParaRPr lang="de-DE" sz="1400">
              <a:latin typeface="+mn-lt"/>
            </a:endParaRPr>
          </a:p>
        </p:txBody>
      </p:sp>
      <p:sp>
        <p:nvSpPr>
          <p:cNvPr id="102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100013"/>
            <a:ext cx="9144000" cy="576263"/>
          </a:xfrm>
          <a:solidFill>
            <a:schemeClr val="bg2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 eaLnBrk="1" hangingPunct="1">
              <a:defRPr/>
            </a:pPr>
            <a:r>
              <a:rPr lang="de-DE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Projekt anlegen</a:t>
            </a:r>
          </a:p>
        </p:txBody>
      </p:sp>
      <p:pic>
        <p:nvPicPr>
          <p:cNvPr id="10247" name="Picture 11" descr="D:\RON\RON Project\Project 1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413" y="700088"/>
            <a:ext cx="4422775" cy="80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8" name="Picture 2"/>
          <p:cNvPicPr>
            <a:picLocks noChangeAspect="1" noChangeArrowheads="1"/>
          </p:cNvPicPr>
          <p:nvPr/>
        </p:nvPicPr>
        <p:blipFill>
          <a:blip r:embed="rId3" cstate="print"/>
          <a:srcRect t="7266"/>
          <a:stretch>
            <a:fillRect/>
          </a:stretch>
        </p:blipFill>
        <p:spPr bwMode="auto">
          <a:xfrm>
            <a:off x="179388" y="1949450"/>
            <a:ext cx="4608512" cy="1225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3" name="Gerade Verbindung mit Pfeil 2"/>
          <p:cNvCxnSpPr/>
          <p:nvPr/>
        </p:nvCxnSpPr>
        <p:spPr bwMode="auto">
          <a:xfrm flipH="1">
            <a:off x="2411413" y="1204913"/>
            <a:ext cx="792162" cy="744537"/>
          </a:xfrm>
          <a:prstGeom prst="straightConnector1">
            <a:avLst/>
          </a:prstGeom>
          <a:solidFill>
            <a:srgbClr val="C0C0C0"/>
          </a:solidFill>
          <a:ln w="38100" cap="flat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pic>
        <p:nvPicPr>
          <p:cNvPr id="10250" name="Picture 3" descr="D:\RON\RON Project\Project 2.bmp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00675" y="2573338"/>
            <a:ext cx="3057525" cy="305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4" name="Gerade Verbindung mit Pfeil 13"/>
          <p:cNvCxnSpPr/>
          <p:nvPr/>
        </p:nvCxnSpPr>
        <p:spPr bwMode="auto">
          <a:xfrm>
            <a:off x="5400675" y="1392238"/>
            <a:ext cx="1528763" cy="1181100"/>
          </a:xfrm>
          <a:prstGeom prst="straightConnector1">
            <a:avLst/>
          </a:prstGeom>
          <a:solidFill>
            <a:srgbClr val="C0C0C0"/>
          </a:solidFill>
          <a:ln w="38100" cap="flat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" name="Textfeld 6"/>
          <p:cNvSpPr txBox="1"/>
          <p:nvPr/>
        </p:nvSpPr>
        <p:spPr>
          <a:xfrm>
            <a:off x="5133307" y="5650789"/>
            <a:ext cx="3575018" cy="338554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de-DE" sz="1600" dirty="0"/>
              <a:t>Arbeit sparen durch organisieren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894" y="519063"/>
            <a:ext cx="4286250" cy="1901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266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1EE019CC-5E53-45E3-A993-DCBFD239232A}" type="datetime1">
              <a:rPr lang="de-DE" smtClean="0"/>
              <a:t>22.01.2019</a:t>
            </a:fld>
            <a:endParaRPr lang="de-DE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0D8B7C-623C-4144-B13F-6CFF6A7E08D1}" type="slidenum">
              <a:rPr lang="de-DE"/>
              <a:pPr>
                <a:defRPr/>
              </a:pPr>
              <a:t>7</a:t>
            </a:fld>
            <a:endParaRPr lang="de-DE"/>
          </a:p>
        </p:txBody>
      </p:sp>
      <p:sp>
        <p:nvSpPr>
          <p:cNvPr id="1126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1638300" y="6248400"/>
            <a:ext cx="5867400" cy="457200"/>
          </a:xfrm>
          <a:noFill/>
        </p:spPr>
        <p:txBody>
          <a:bodyPr/>
          <a:lstStyle/>
          <a:p>
            <a:r>
              <a:rPr lang="de-DE" smtClean="0"/>
              <a:t>UBHAAS - Reinold Haas - Workshop Projektplanung</a:t>
            </a:r>
            <a:endParaRPr lang="de-DE"/>
          </a:p>
        </p:txBody>
      </p:sp>
      <p:sp>
        <p:nvSpPr>
          <p:cNvPr id="8" name="Rectangle 6"/>
          <p:cNvSpPr txBox="1">
            <a:spLocks noGrp="1" noChangeArrowheads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820F65EC-A8CE-4627-92B2-0953739A06D3}" type="slidenum">
              <a:rPr lang="de-DE" sz="1400">
                <a:latin typeface="+mn-lt"/>
              </a:rPr>
              <a:pPr algn="r">
                <a:defRPr/>
              </a:pPr>
              <a:t>7</a:t>
            </a:fld>
            <a:endParaRPr lang="de-DE" sz="1400">
              <a:latin typeface="+mn-lt"/>
            </a:endParaRPr>
          </a:p>
        </p:txBody>
      </p:sp>
      <p:sp>
        <p:nvSpPr>
          <p:cNvPr id="112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100013"/>
            <a:ext cx="9144000" cy="576263"/>
          </a:xfrm>
          <a:solidFill>
            <a:schemeClr val="bg2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 eaLnBrk="1" hangingPunct="1">
              <a:defRPr/>
            </a:pPr>
            <a:r>
              <a:rPr lang="de-DE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Kalender organisieren</a:t>
            </a:r>
          </a:p>
        </p:txBody>
      </p:sp>
      <p:sp>
        <p:nvSpPr>
          <p:cNvPr id="7" name="Textfeld 6"/>
          <p:cNvSpPr txBox="1"/>
          <p:nvPr/>
        </p:nvSpPr>
        <p:spPr>
          <a:xfrm>
            <a:off x="1093506" y="3152001"/>
            <a:ext cx="2727029" cy="276999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de-DE" sz="1200" dirty="0">
                <a:solidFill>
                  <a:schemeClr val="accent6">
                    <a:lumMod val="75000"/>
                  </a:schemeClr>
                </a:solidFill>
              </a:rPr>
              <a:t>Arbeit sparen durch organisieren</a:t>
            </a:r>
          </a:p>
        </p:txBody>
      </p:sp>
      <p:pic>
        <p:nvPicPr>
          <p:cNvPr id="11275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4861" y="2484859"/>
            <a:ext cx="4319587" cy="273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6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48198" y="2060848"/>
            <a:ext cx="1790700" cy="1501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feld 1"/>
          <p:cNvSpPr txBox="1"/>
          <p:nvPr/>
        </p:nvSpPr>
        <p:spPr>
          <a:xfrm>
            <a:off x="284024" y="5221389"/>
            <a:ext cx="84644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800" dirty="0">
                <a:latin typeface="+mn-lt"/>
              </a:rPr>
              <a:t>Speicherort </a:t>
            </a:r>
            <a:r>
              <a:rPr lang="de-DE" sz="1800" dirty="0" err="1">
                <a:latin typeface="+mn-lt"/>
              </a:rPr>
              <a:t>Global.mpt</a:t>
            </a:r>
            <a:r>
              <a:rPr lang="de-DE" sz="1800" dirty="0">
                <a:latin typeface="+mn-lt"/>
              </a:rPr>
              <a:t>:</a:t>
            </a:r>
          </a:p>
          <a:p>
            <a:r>
              <a:rPr lang="de-DE" sz="1800" dirty="0">
                <a:latin typeface="+mn-lt"/>
              </a:rPr>
              <a:t>C:\Users</a:t>
            </a:r>
            <a:r>
              <a:rPr lang="de-DE" sz="1800" b="1" u="sng" dirty="0">
                <a:latin typeface="+mn-lt"/>
              </a:rPr>
              <a:t>\NNN\</a:t>
            </a:r>
            <a:r>
              <a:rPr lang="de-DE" sz="1800" dirty="0">
                <a:latin typeface="+mn-lt"/>
              </a:rPr>
              <a:t>AppData\Roaming\Microsoft\MS Project\14\1031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F91B5123-E3F8-4A39-991B-C1D8BD247AFF}" type="datetime1">
              <a:rPr lang="de-DE" smtClean="0"/>
              <a:t>22.01.2019</a:t>
            </a:fld>
            <a:endParaRPr lang="de-DE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0A5DBE-611A-414E-AE40-30F7EE886ADD}" type="slidenum">
              <a:rPr lang="de-DE"/>
              <a:pPr>
                <a:defRPr/>
              </a:pPr>
              <a:t>8</a:t>
            </a:fld>
            <a:endParaRPr lang="de-DE"/>
          </a:p>
        </p:txBody>
      </p:sp>
      <p:sp>
        <p:nvSpPr>
          <p:cNvPr id="12292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003425" y="6248400"/>
            <a:ext cx="5137150" cy="457200"/>
          </a:xfrm>
          <a:noFill/>
        </p:spPr>
        <p:txBody>
          <a:bodyPr/>
          <a:lstStyle/>
          <a:p>
            <a:r>
              <a:rPr lang="de-DE" smtClean="0"/>
              <a:t>UBHAAS - Reinold Haas - Workshop Projektplanung</a:t>
            </a:r>
            <a:endParaRPr lang="de-DE" dirty="0"/>
          </a:p>
        </p:txBody>
      </p:sp>
      <p:sp>
        <p:nvSpPr>
          <p:cNvPr id="8" name="Rectangle 6"/>
          <p:cNvSpPr txBox="1">
            <a:spLocks noGrp="1" noChangeArrowheads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97217BE7-BAD1-4ED9-A075-BBD0DA9A19C1}" type="slidenum">
              <a:rPr lang="de-DE" sz="1400">
                <a:latin typeface="+mn-lt"/>
              </a:rPr>
              <a:pPr algn="r">
                <a:defRPr/>
              </a:pPr>
              <a:t>8</a:t>
            </a:fld>
            <a:endParaRPr lang="de-DE" sz="1400">
              <a:latin typeface="+mn-lt"/>
            </a:endParaRPr>
          </a:p>
        </p:txBody>
      </p:sp>
      <p:sp>
        <p:nvSpPr>
          <p:cNvPr id="122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100013"/>
            <a:ext cx="9144000" cy="504677"/>
          </a:xfrm>
          <a:solidFill>
            <a:schemeClr val="bg2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 eaLnBrk="1" hangingPunct="1">
              <a:defRPr/>
            </a:pPr>
            <a:r>
              <a:rPr lang="de-DE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Terminierungsarten</a:t>
            </a:r>
          </a:p>
        </p:txBody>
      </p:sp>
      <p:sp>
        <p:nvSpPr>
          <p:cNvPr id="7" name="Textfeld 6"/>
          <p:cNvSpPr txBox="1"/>
          <p:nvPr/>
        </p:nvSpPr>
        <p:spPr>
          <a:xfrm>
            <a:off x="200305" y="2250548"/>
            <a:ext cx="3011081" cy="40011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de-DE" sz="2000" dirty="0">
                <a:solidFill>
                  <a:schemeClr val="accent6">
                    <a:lumMod val="75000"/>
                  </a:schemeClr>
                </a:solidFill>
              </a:rPr>
              <a:t>Vorgangsbeziehungen</a:t>
            </a:r>
          </a:p>
        </p:txBody>
      </p:sp>
      <p:sp>
        <p:nvSpPr>
          <p:cNvPr id="11" name="Textfeld 10"/>
          <p:cNvSpPr txBox="1"/>
          <p:nvPr/>
        </p:nvSpPr>
        <p:spPr>
          <a:xfrm>
            <a:off x="179512" y="548680"/>
            <a:ext cx="3031874" cy="40011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sz="2000" dirty="0">
                <a:solidFill>
                  <a:schemeClr val="accent6">
                    <a:lumMod val="75000"/>
                  </a:schemeClr>
                </a:solidFill>
              </a:rPr>
              <a:t>Einschränkungsarten</a:t>
            </a:r>
          </a:p>
        </p:txBody>
      </p:sp>
      <p:pic>
        <p:nvPicPr>
          <p:cNvPr id="12301" name="Picture 2" descr="D:\RON\RON Project\Project 5.bmp"/>
          <p:cNvPicPr>
            <a:picLocks noChangeAspect="1" noChangeArrowheads="1"/>
          </p:cNvPicPr>
          <p:nvPr/>
        </p:nvPicPr>
        <p:blipFill>
          <a:blip r:embed="rId2" cstate="print"/>
          <a:srcRect r="14182"/>
          <a:stretch>
            <a:fillRect/>
          </a:stretch>
        </p:blipFill>
        <p:spPr bwMode="auto">
          <a:xfrm>
            <a:off x="3348038" y="2251075"/>
            <a:ext cx="5038725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2" name="Picture 3" descr="D:\RON\RON Project\Project 4.bm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19475" y="571500"/>
            <a:ext cx="2181225" cy="1201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3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95663" y="3973513"/>
            <a:ext cx="3744912" cy="2166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feld 14"/>
          <p:cNvSpPr txBox="1"/>
          <p:nvPr/>
        </p:nvSpPr>
        <p:spPr>
          <a:xfrm>
            <a:off x="179512" y="3974176"/>
            <a:ext cx="3031874" cy="40011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sz="2000" dirty="0">
                <a:solidFill>
                  <a:schemeClr val="accent6">
                    <a:lumMod val="75000"/>
                  </a:schemeClr>
                </a:solidFill>
              </a:rPr>
              <a:t>Vorgangssteuerung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B12C6EB7-18F2-4590-A05A-69CA41B95310}" type="datetime1">
              <a:rPr lang="de-DE" smtClean="0"/>
              <a:t>22.01.2019</a:t>
            </a:fld>
            <a:endParaRPr lang="de-DE"/>
          </a:p>
        </p:txBody>
      </p:sp>
      <p:sp>
        <p:nvSpPr>
          <p:cNvPr id="13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>
                <a:latin typeface="+mn-lt"/>
              </a:rPr>
              <a:t>UBHAAS - Reinold Haas - Workshop Projektplanung</a:t>
            </a:r>
            <a:endParaRPr lang="de-DE">
              <a:latin typeface="+mn-lt"/>
            </a:endParaRPr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548680"/>
          </a:xfrm>
          <a:solidFill>
            <a:schemeClr val="bg2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 eaLnBrk="1" hangingPunct="1">
              <a:defRPr/>
            </a:pPr>
            <a:r>
              <a:rPr lang="de-DE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Teilprojektpläne</a:t>
            </a:r>
          </a:p>
        </p:txBody>
      </p:sp>
      <p:sp>
        <p:nvSpPr>
          <p:cNvPr id="34821" name="AutoShape 5"/>
          <p:cNvSpPr>
            <a:spLocks noChangeArrowheads="1"/>
          </p:cNvSpPr>
          <p:nvPr/>
        </p:nvSpPr>
        <p:spPr bwMode="auto">
          <a:xfrm>
            <a:off x="755576" y="3107804"/>
            <a:ext cx="2376090" cy="1223962"/>
          </a:xfrm>
          <a:prstGeom prst="bevel">
            <a:avLst>
              <a:gd name="adj" fmla="val 12500"/>
            </a:avLst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algn="ctr" eaLnBrk="1" hangingPunct="1"/>
            <a:r>
              <a:rPr lang="de-DE" sz="2800" b="1" dirty="0">
                <a:latin typeface="Verdana" pitchFamily="34" charset="0"/>
              </a:rPr>
              <a:t>P 4711</a:t>
            </a:r>
          </a:p>
        </p:txBody>
      </p:sp>
      <p:sp>
        <p:nvSpPr>
          <p:cNvPr id="34823" name="AutoShape 7"/>
          <p:cNvSpPr>
            <a:spLocks noChangeArrowheads="1"/>
          </p:cNvSpPr>
          <p:nvPr/>
        </p:nvSpPr>
        <p:spPr bwMode="auto">
          <a:xfrm>
            <a:off x="2879725" y="908646"/>
            <a:ext cx="3384550" cy="792162"/>
          </a:xfrm>
          <a:prstGeom prst="bevel">
            <a:avLst>
              <a:gd name="adj" fmla="val 12500"/>
            </a:avLst>
          </a:prstGeom>
          <a:solidFill>
            <a:srgbClr val="99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algn="ctr" eaLnBrk="1" hangingPunct="1"/>
            <a:r>
              <a:rPr lang="de-DE" sz="2800" b="1" dirty="0">
                <a:latin typeface="Verdana" pitchFamily="34" charset="0"/>
              </a:rPr>
              <a:t>Master</a:t>
            </a:r>
          </a:p>
        </p:txBody>
      </p:sp>
      <p:cxnSp>
        <p:nvCxnSpPr>
          <p:cNvPr id="34824" name="AutoShape 8"/>
          <p:cNvCxnSpPr>
            <a:cxnSpLocks noChangeShapeType="1"/>
            <a:stCxn id="34823" idx="4"/>
            <a:endCxn id="34821" idx="6"/>
          </p:cNvCxnSpPr>
          <p:nvPr/>
        </p:nvCxnSpPr>
        <p:spPr bwMode="auto">
          <a:xfrm rot="10800000" flipV="1">
            <a:off x="1943621" y="1304726"/>
            <a:ext cx="936104" cy="1803077"/>
          </a:xfrm>
          <a:prstGeom prst="bentConnector2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4829" name="AutoShape 13"/>
          <p:cNvCxnSpPr>
            <a:cxnSpLocks noChangeShapeType="1"/>
            <a:stCxn id="34823" idx="1"/>
            <a:endCxn id="17" idx="6"/>
          </p:cNvCxnSpPr>
          <p:nvPr/>
        </p:nvCxnSpPr>
        <p:spPr bwMode="auto">
          <a:xfrm>
            <a:off x="6165255" y="1304727"/>
            <a:ext cx="891108" cy="2700511"/>
          </a:xfrm>
          <a:prstGeom prst="bentConnector2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34831" name="Foliennummernplatzhalter 1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C7EA127-77FE-4C27-A71E-6A4BE95B6146}" type="slidenum">
              <a:rPr lang="de-DE"/>
              <a:pPr/>
              <a:t>9</a:t>
            </a:fld>
            <a:endParaRPr lang="de-DE"/>
          </a:p>
        </p:txBody>
      </p:sp>
      <p:sp>
        <p:nvSpPr>
          <p:cNvPr id="17" name="AutoShape 5"/>
          <p:cNvSpPr>
            <a:spLocks noChangeArrowheads="1"/>
          </p:cNvSpPr>
          <p:nvPr/>
        </p:nvSpPr>
        <p:spPr bwMode="auto">
          <a:xfrm>
            <a:off x="5868318" y="4005238"/>
            <a:ext cx="2376090" cy="1223962"/>
          </a:xfrm>
          <a:prstGeom prst="bevel">
            <a:avLst>
              <a:gd name="adj" fmla="val 12500"/>
            </a:avLst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algn="ctr" eaLnBrk="1" hangingPunct="1"/>
            <a:r>
              <a:rPr lang="de-DE" sz="2800" b="1" dirty="0">
                <a:latin typeface="Verdana" pitchFamily="34" charset="0"/>
              </a:rPr>
              <a:t>P 4712</a:t>
            </a:r>
          </a:p>
        </p:txBody>
      </p:sp>
      <p:cxnSp>
        <p:nvCxnSpPr>
          <p:cNvPr id="12" name="AutoShape 13"/>
          <p:cNvCxnSpPr>
            <a:cxnSpLocks noChangeShapeType="1"/>
            <a:stCxn id="34821" idx="0"/>
            <a:endCxn id="17" idx="4"/>
          </p:cNvCxnSpPr>
          <p:nvPr/>
        </p:nvCxnSpPr>
        <p:spPr bwMode="auto">
          <a:xfrm>
            <a:off x="3131666" y="3719785"/>
            <a:ext cx="2736652" cy="897434"/>
          </a:xfrm>
          <a:prstGeom prst="bentConnector3">
            <a:avLst>
              <a:gd name="adj1" fmla="val 50000"/>
            </a:avLst>
          </a:prstGeom>
          <a:noFill/>
          <a:ln w="38100">
            <a:solidFill>
              <a:schemeClr val="tx1"/>
            </a:solidFill>
            <a:prstDash val="sysDash"/>
            <a:miter lim="800000"/>
            <a:headEnd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rddesig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C0C0C0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C0C0C0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191</Words>
  <Application>Microsoft Office PowerPoint</Application>
  <PresentationFormat>Bildschirmpräsentation (4:3)</PresentationFormat>
  <Paragraphs>162</Paragraphs>
  <Slides>9</Slides>
  <Notes>4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0" baseType="lpstr">
      <vt:lpstr>Standarddesign</vt:lpstr>
      <vt:lpstr>MS- Projekt Online Premium Workshop </vt:lpstr>
      <vt:lpstr>Übungen</vt:lpstr>
      <vt:lpstr>Inhalte</vt:lpstr>
      <vt:lpstr>Inhalte</vt:lpstr>
      <vt:lpstr>Arbeitsbereich</vt:lpstr>
      <vt:lpstr>Projekt anlegen</vt:lpstr>
      <vt:lpstr>Kalender organisieren</vt:lpstr>
      <vt:lpstr>Terminierungsarten</vt:lpstr>
      <vt:lpstr>Teilprojektpläne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haas</dc:creator>
  <cp:lastModifiedBy>Haas</cp:lastModifiedBy>
  <cp:revision>78</cp:revision>
  <cp:lastPrinted>2018-06-18T15:03:36Z</cp:lastPrinted>
  <dcterms:created xsi:type="dcterms:W3CDTF">1601-01-01T00:00:00Z</dcterms:created>
  <dcterms:modified xsi:type="dcterms:W3CDTF">2019-01-22T19:51:06Z</dcterms:modified>
</cp:coreProperties>
</file>