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7"/>
  </p:notesMasterIdLst>
  <p:sldIdLst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2436" y="4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73C97-6EF8-409F-97DF-1B569B8115AC}" type="datetimeFigureOut">
              <a:rPr lang="de-DE" smtClean="0"/>
              <a:t>07.03.2017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C85B52-A3B6-42F9-99D2-4FA019125B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1335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85477-255A-46CE-8C1B-767CE6883AF3}" type="datetime1">
              <a:rPr lang="de-DE" smtClean="0"/>
              <a:t>07.03.2017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Reinold Haas Bechtle GmbH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FC7AA-8DD3-4CEB-8345-0B215FBCB3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4116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4BA9B-47A1-4389-A619-3791C2FD74E5}" type="datetime1">
              <a:rPr lang="de-DE" smtClean="0"/>
              <a:t>07.03.2017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Reinold Haas Bechtle GmbH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FC7AA-8DD3-4CEB-8345-0B215FBCB3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4637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5A7A-D5EB-4C71-9DCA-1B1DE4828229}" type="datetime1">
              <a:rPr lang="de-DE" smtClean="0"/>
              <a:t>07.03.2017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Reinold Haas Bechtle GmbH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FC7AA-8DD3-4CEB-8345-0B215FBCB3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83241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_Spez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Bildplatzhalter 9"/>
          <p:cNvSpPr>
            <a:spLocks noGrp="1"/>
          </p:cNvSpPr>
          <p:nvPr>
            <p:ph type="pic" sz="quarter" idx="11" hasCustomPrompt="1"/>
          </p:nvPr>
        </p:nvSpPr>
        <p:spPr bwMode="gray">
          <a:xfrm>
            <a:off x="162000" y="162001"/>
            <a:ext cx="8820150" cy="6442074"/>
          </a:xfrm>
          <a:custGeom>
            <a:avLst/>
            <a:gdLst>
              <a:gd name="connsiteX0" fmla="*/ 7760815 w 8820150"/>
              <a:gd name="connsiteY0" fmla="*/ 306312 h 6442074"/>
              <a:gd name="connsiteX1" fmla="*/ 7635800 w 8820150"/>
              <a:gd name="connsiteY1" fmla="*/ 1025449 h 6442074"/>
              <a:gd name="connsiteX2" fmla="*/ 8363985 w 8820150"/>
              <a:gd name="connsiteY2" fmla="*/ 1025449 h 6442074"/>
              <a:gd name="connsiteX3" fmla="*/ 8489000 w 8820150"/>
              <a:gd name="connsiteY3" fmla="*/ 306312 h 6442074"/>
              <a:gd name="connsiteX4" fmla="*/ 8117606 w 8820150"/>
              <a:gd name="connsiteY4" fmla="*/ 307105 h 6442074"/>
              <a:gd name="connsiteX5" fmla="*/ 0 w 8820150"/>
              <a:gd name="connsiteY5" fmla="*/ 0 h 6442074"/>
              <a:gd name="connsiteX6" fmla="*/ 8820150 w 8820150"/>
              <a:gd name="connsiteY6" fmla="*/ 0 h 6442074"/>
              <a:gd name="connsiteX7" fmla="*/ 8820150 w 8820150"/>
              <a:gd name="connsiteY7" fmla="*/ 6442074 h 6442074"/>
              <a:gd name="connsiteX8" fmla="*/ 0 w 8820150"/>
              <a:gd name="connsiteY8" fmla="*/ 6442074 h 6442074"/>
              <a:gd name="connsiteX0" fmla="*/ 7760815 w 8820150"/>
              <a:gd name="connsiteY0" fmla="*/ 306312 h 6442074"/>
              <a:gd name="connsiteX1" fmla="*/ 7635800 w 8820150"/>
              <a:gd name="connsiteY1" fmla="*/ 1025449 h 6442074"/>
              <a:gd name="connsiteX2" fmla="*/ 8359222 w 8820150"/>
              <a:gd name="connsiteY2" fmla="*/ 1025449 h 6442074"/>
              <a:gd name="connsiteX3" fmla="*/ 8489000 w 8820150"/>
              <a:gd name="connsiteY3" fmla="*/ 306312 h 6442074"/>
              <a:gd name="connsiteX4" fmla="*/ 8117606 w 8820150"/>
              <a:gd name="connsiteY4" fmla="*/ 307105 h 6442074"/>
              <a:gd name="connsiteX5" fmla="*/ 7760815 w 8820150"/>
              <a:gd name="connsiteY5" fmla="*/ 306312 h 6442074"/>
              <a:gd name="connsiteX6" fmla="*/ 0 w 8820150"/>
              <a:gd name="connsiteY6" fmla="*/ 0 h 6442074"/>
              <a:gd name="connsiteX7" fmla="*/ 8820150 w 8820150"/>
              <a:gd name="connsiteY7" fmla="*/ 0 h 6442074"/>
              <a:gd name="connsiteX8" fmla="*/ 8820150 w 8820150"/>
              <a:gd name="connsiteY8" fmla="*/ 6442074 h 6442074"/>
              <a:gd name="connsiteX9" fmla="*/ 0 w 8820150"/>
              <a:gd name="connsiteY9" fmla="*/ 6442074 h 6442074"/>
              <a:gd name="connsiteX10" fmla="*/ 0 w 8820150"/>
              <a:gd name="connsiteY10" fmla="*/ 0 h 6442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820150" h="6442074">
                <a:moveTo>
                  <a:pt x="7760815" y="306312"/>
                </a:moveTo>
                <a:lnTo>
                  <a:pt x="7635800" y="1025449"/>
                </a:lnTo>
                <a:lnTo>
                  <a:pt x="8359222" y="1025449"/>
                </a:lnTo>
                <a:lnTo>
                  <a:pt x="8489000" y="306312"/>
                </a:lnTo>
                <a:lnTo>
                  <a:pt x="8117606" y="307105"/>
                </a:lnTo>
                <a:lnTo>
                  <a:pt x="7760815" y="306312"/>
                </a:lnTo>
                <a:close/>
                <a:moveTo>
                  <a:pt x="0" y="0"/>
                </a:moveTo>
                <a:lnTo>
                  <a:pt x="8820150" y="0"/>
                </a:lnTo>
                <a:lnTo>
                  <a:pt x="8820150" y="6442074"/>
                </a:lnTo>
                <a:lnTo>
                  <a:pt x="0" y="6442074"/>
                </a:lnTo>
                <a:lnTo>
                  <a:pt x="0" y="0"/>
                </a:lnTo>
                <a:close/>
              </a:path>
            </a:pathLst>
          </a:custGeom>
        </p:spPr>
        <p:txBody>
          <a:bodyPr wrap="square" lIns="72000" tIns="72000">
            <a:noAutofit/>
          </a:bodyPr>
          <a:lstStyle>
            <a:lvl1pPr>
              <a:defRPr sz="1600" baseline="0"/>
            </a:lvl1pPr>
          </a:lstStyle>
          <a:p>
            <a:r>
              <a:rPr lang="de-DE" dirty="0"/>
              <a:t>Bildplatzhalter anklicken, </a:t>
            </a:r>
            <a:br>
              <a:rPr lang="de-DE" dirty="0"/>
            </a:br>
            <a:r>
              <a:rPr lang="de-DE" dirty="0"/>
              <a:t>über Einfügen/Grafik Bild auswählen</a:t>
            </a:r>
          </a:p>
        </p:txBody>
      </p:sp>
      <p:pic>
        <p:nvPicPr>
          <p:cNvPr id="19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359"/>
          <a:stretch/>
        </p:blipFill>
        <p:spPr bwMode="gray">
          <a:xfrm>
            <a:off x="7604919" y="468890"/>
            <a:ext cx="1050647" cy="72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gray">
          <a:xfrm>
            <a:off x="3723526" y="1440611"/>
            <a:ext cx="4927941" cy="1536162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Dies ist ein Platzhaltertext für Ihren Titel.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723526" y="3183328"/>
            <a:ext cx="4927941" cy="1059193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Dies ist ein Platzhaltertext für Ihren Untertitel</a:t>
            </a:r>
          </a:p>
          <a:p>
            <a:r>
              <a:rPr lang="de-DE" dirty="0"/>
              <a:t>Ort | Datum | Referent</a:t>
            </a:r>
          </a:p>
        </p:txBody>
      </p:sp>
      <p:grpSp>
        <p:nvGrpSpPr>
          <p:cNvPr id="7" name="Gruppieren 6"/>
          <p:cNvGrpSpPr/>
          <p:nvPr userDrawn="1"/>
        </p:nvGrpSpPr>
        <p:grpSpPr>
          <a:xfrm>
            <a:off x="160320" y="6525344"/>
            <a:ext cx="8823703" cy="92388"/>
            <a:chOff x="160320" y="6603687"/>
            <a:chExt cx="8823703" cy="92388"/>
          </a:xfrm>
        </p:grpSpPr>
        <p:sp>
          <p:nvSpPr>
            <p:cNvPr id="10" name="Rechteck 9"/>
            <p:cNvSpPr>
              <a:spLocks/>
            </p:cNvSpPr>
            <p:nvPr/>
          </p:nvSpPr>
          <p:spPr bwMode="gray">
            <a:xfrm>
              <a:off x="1421482" y="6603687"/>
              <a:ext cx="1260423" cy="92388"/>
            </a:xfrm>
            <a:prstGeom prst="rect">
              <a:avLst/>
            </a:prstGeom>
            <a:solidFill>
              <a:srgbClr val="CD4F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" name="Rechteck 10"/>
            <p:cNvSpPr>
              <a:spLocks/>
            </p:cNvSpPr>
            <p:nvPr/>
          </p:nvSpPr>
          <p:spPr bwMode="gray">
            <a:xfrm>
              <a:off x="160320" y="6603687"/>
              <a:ext cx="1260423" cy="92388"/>
            </a:xfrm>
            <a:prstGeom prst="rect">
              <a:avLst/>
            </a:prstGeom>
            <a:solidFill>
              <a:srgbClr val="6DBB6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" name="Rechteck 11"/>
            <p:cNvSpPr>
              <a:spLocks/>
            </p:cNvSpPr>
            <p:nvPr/>
          </p:nvSpPr>
          <p:spPr bwMode="gray">
            <a:xfrm>
              <a:off x="3942329" y="6603687"/>
              <a:ext cx="1260423" cy="92388"/>
            </a:xfrm>
            <a:prstGeom prst="rect">
              <a:avLst/>
            </a:prstGeom>
            <a:solidFill>
              <a:srgbClr val="F07F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" name="Rechteck 12"/>
            <p:cNvSpPr>
              <a:spLocks/>
            </p:cNvSpPr>
            <p:nvPr/>
          </p:nvSpPr>
          <p:spPr bwMode="gray">
            <a:xfrm>
              <a:off x="6463176" y="6603687"/>
              <a:ext cx="1260423" cy="92388"/>
            </a:xfrm>
            <a:prstGeom prst="rect">
              <a:avLst/>
            </a:prstGeom>
            <a:solidFill>
              <a:srgbClr val="7D70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" name="Rechteck 13"/>
            <p:cNvSpPr>
              <a:spLocks/>
            </p:cNvSpPr>
            <p:nvPr/>
          </p:nvSpPr>
          <p:spPr bwMode="gray">
            <a:xfrm>
              <a:off x="7723600" y="6603687"/>
              <a:ext cx="1260423" cy="92388"/>
            </a:xfrm>
            <a:prstGeom prst="rect">
              <a:avLst/>
            </a:prstGeom>
            <a:solidFill>
              <a:srgbClr val="88CE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" name="Rechteck 14"/>
            <p:cNvSpPr>
              <a:spLocks/>
            </p:cNvSpPr>
            <p:nvPr/>
          </p:nvSpPr>
          <p:spPr bwMode="gray">
            <a:xfrm>
              <a:off x="5202753" y="6603687"/>
              <a:ext cx="1260423" cy="92388"/>
            </a:xfrm>
            <a:prstGeom prst="rect">
              <a:avLst/>
            </a:prstGeom>
            <a:solidFill>
              <a:srgbClr val="FFD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" name="Rechteck 15"/>
            <p:cNvSpPr>
              <a:spLocks/>
            </p:cNvSpPr>
            <p:nvPr/>
          </p:nvSpPr>
          <p:spPr bwMode="gray">
            <a:xfrm>
              <a:off x="2681906" y="6603687"/>
              <a:ext cx="1260423" cy="92388"/>
            </a:xfrm>
            <a:prstGeom prst="rect">
              <a:avLst/>
            </a:prstGeom>
            <a:solidFill>
              <a:srgbClr val="5A88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</p:grpSp>
      <p:sp>
        <p:nvSpPr>
          <p:cNvPr id="17" name="Textplatzhalter 5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3723526" y="5277909"/>
            <a:ext cx="3692087" cy="1127125"/>
          </a:xfrm>
        </p:spPr>
        <p:txBody>
          <a:bodyPr vert="horz" lIns="0" tIns="0" rIns="0" bIns="0" rtlCol="0" anchor="t" anchorCtr="0">
            <a:noAutofit/>
          </a:bodyPr>
          <a:lstStyle>
            <a:lvl1pPr>
              <a:defRPr lang="de-DE" sz="1400" smtClean="0">
                <a:solidFill>
                  <a:schemeClr val="tx1"/>
                </a:solidFill>
              </a:defRPr>
            </a:lvl1pPr>
            <a:lvl2pPr>
              <a:defRPr lang="de-DE" smtClean="0">
                <a:solidFill>
                  <a:schemeClr val="tx1">
                    <a:tint val="75000"/>
                  </a:schemeClr>
                </a:solidFill>
              </a:defRPr>
            </a:lvl2pPr>
            <a:lvl3pPr>
              <a:defRPr lang="de-DE" smtClean="0">
                <a:solidFill>
                  <a:schemeClr val="tx1">
                    <a:tint val="75000"/>
                  </a:schemeClr>
                </a:solidFill>
              </a:defRPr>
            </a:lvl3pPr>
            <a:lvl4pPr>
              <a:defRPr lang="de-DE" smtClean="0">
                <a:solidFill>
                  <a:schemeClr val="tx1">
                    <a:tint val="75000"/>
                  </a:schemeClr>
                </a:solidFill>
              </a:defRPr>
            </a:lvl4pPr>
            <a:lvl5pPr>
              <a:defRPr lang="de-DE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r>
              <a:rPr lang="de-DE" dirty="0"/>
              <a:t>Wenn Sie wüssten.</a:t>
            </a:r>
            <a:br>
              <a:rPr lang="de-DE" dirty="0"/>
            </a:br>
            <a:endParaRPr lang="de-DE" dirty="0"/>
          </a:p>
          <a:p>
            <a:r>
              <a:rPr lang="de-DE" dirty="0"/>
              <a:t>Was Sie von Bechtle IT-Systemhäusern </a:t>
            </a:r>
            <a:br>
              <a:rPr lang="de-DE" dirty="0"/>
            </a:br>
            <a:r>
              <a:rPr lang="de-DE" dirty="0"/>
              <a:t>und IT-E-Commerce haben.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2"/>
          </p:nvPr>
        </p:nvSpPr>
        <p:spPr>
          <a:xfrm>
            <a:off x="252412" y="6730826"/>
            <a:ext cx="545307" cy="82550"/>
          </a:xfrm>
        </p:spPr>
        <p:txBody>
          <a:bodyPr/>
          <a:lstStyle/>
          <a:p>
            <a:fld id="{92FB69B9-BBFF-4F6F-9BB2-865C7E545185}" type="datetime1">
              <a:rPr lang="de-DE" smtClean="0"/>
              <a:t>07.03.2017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3"/>
          </p:nvPr>
        </p:nvSpPr>
        <p:spPr>
          <a:xfrm>
            <a:off x="2033743" y="6730826"/>
            <a:ext cx="5106481" cy="82550"/>
          </a:xfrm>
        </p:spPr>
        <p:txBody>
          <a:bodyPr/>
          <a:lstStyle>
            <a:lvl1pPr algn="ctr">
              <a:defRPr/>
            </a:lvl1pPr>
          </a:lstStyle>
          <a:p>
            <a:pPr>
              <a:buSzPct val="110000"/>
            </a:pPr>
            <a:r>
              <a:rPr lang="de-DE"/>
              <a:t>Reinold Haas Bechtle GmbH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4"/>
          </p:nvPr>
        </p:nvSpPr>
        <p:spPr>
          <a:xfrm>
            <a:off x="8585574" y="6730826"/>
            <a:ext cx="307600" cy="82550"/>
          </a:xfrm>
        </p:spPr>
        <p:txBody>
          <a:bodyPr/>
          <a:lstStyle/>
          <a:p>
            <a:fld id="{D596A7E7-AC8A-4A39-933E-EBEF1CA02EA2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7637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Bildplatzhalter 9"/>
          <p:cNvSpPr>
            <a:spLocks noGrp="1"/>
          </p:cNvSpPr>
          <p:nvPr>
            <p:ph type="pic" sz="quarter" idx="11" hasCustomPrompt="1"/>
          </p:nvPr>
        </p:nvSpPr>
        <p:spPr bwMode="gray">
          <a:xfrm>
            <a:off x="162000" y="162001"/>
            <a:ext cx="8820150" cy="6442074"/>
          </a:xfrm>
          <a:custGeom>
            <a:avLst/>
            <a:gdLst>
              <a:gd name="connsiteX0" fmla="*/ 7760815 w 8820150"/>
              <a:gd name="connsiteY0" fmla="*/ 306312 h 6442074"/>
              <a:gd name="connsiteX1" fmla="*/ 7635800 w 8820150"/>
              <a:gd name="connsiteY1" fmla="*/ 1025449 h 6442074"/>
              <a:gd name="connsiteX2" fmla="*/ 8363985 w 8820150"/>
              <a:gd name="connsiteY2" fmla="*/ 1025449 h 6442074"/>
              <a:gd name="connsiteX3" fmla="*/ 8489000 w 8820150"/>
              <a:gd name="connsiteY3" fmla="*/ 306312 h 6442074"/>
              <a:gd name="connsiteX4" fmla="*/ 8117606 w 8820150"/>
              <a:gd name="connsiteY4" fmla="*/ 307105 h 6442074"/>
              <a:gd name="connsiteX5" fmla="*/ 0 w 8820150"/>
              <a:gd name="connsiteY5" fmla="*/ 0 h 6442074"/>
              <a:gd name="connsiteX6" fmla="*/ 8820150 w 8820150"/>
              <a:gd name="connsiteY6" fmla="*/ 0 h 6442074"/>
              <a:gd name="connsiteX7" fmla="*/ 8820150 w 8820150"/>
              <a:gd name="connsiteY7" fmla="*/ 6442074 h 6442074"/>
              <a:gd name="connsiteX8" fmla="*/ 0 w 8820150"/>
              <a:gd name="connsiteY8" fmla="*/ 6442074 h 6442074"/>
              <a:gd name="connsiteX0" fmla="*/ 7760815 w 8820150"/>
              <a:gd name="connsiteY0" fmla="*/ 306312 h 6442074"/>
              <a:gd name="connsiteX1" fmla="*/ 7635800 w 8820150"/>
              <a:gd name="connsiteY1" fmla="*/ 1025449 h 6442074"/>
              <a:gd name="connsiteX2" fmla="*/ 8359222 w 8820150"/>
              <a:gd name="connsiteY2" fmla="*/ 1025449 h 6442074"/>
              <a:gd name="connsiteX3" fmla="*/ 8489000 w 8820150"/>
              <a:gd name="connsiteY3" fmla="*/ 306312 h 6442074"/>
              <a:gd name="connsiteX4" fmla="*/ 8117606 w 8820150"/>
              <a:gd name="connsiteY4" fmla="*/ 307105 h 6442074"/>
              <a:gd name="connsiteX5" fmla="*/ 7760815 w 8820150"/>
              <a:gd name="connsiteY5" fmla="*/ 306312 h 6442074"/>
              <a:gd name="connsiteX6" fmla="*/ 0 w 8820150"/>
              <a:gd name="connsiteY6" fmla="*/ 0 h 6442074"/>
              <a:gd name="connsiteX7" fmla="*/ 8820150 w 8820150"/>
              <a:gd name="connsiteY7" fmla="*/ 0 h 6442074"/>
              <a:gd name="connsiteX8" fmla="*/ 8820150 w 8820150"/>
              <a:gd name="connsiteY8" fmla="*/ 6442074 h 6442074"/>
              <a:gd name="connsiteX9" fmla="*/ 0 w 8820150"/>
              <a:gd name="connsiteY9" fmla="*/ 6442074 h 6442074"/>
              <a:gd name="connsiteX10" fmla="*/ 0 w 8820150"/>
              <a:gd name="connsiteY10" fmla="*/ 0 h 6442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820150" h="6442074">
                <a:moveTo>
                  <a:pt x="7760815" y="306312"/>
                </a:moveTo>
                <a:lnTo>
                  <a:pt x="7635800" y="1025449"/>
                </a:lnTo>
                <a:lnTo>
                  <a:pt x="8359222" y="1025449"/>
                </a:lnTo>
                <a:lnTo>
                  <a:pt x="8489000" y="306312"/>
                </a:lnTo>
                <a:lnTo>
                  <a:pt x="8117606" y="307105"/>
                </a:lnTo>
                <a:lnTo>
                  <a:pt x="7760815" y="306312"/>
                </a:lnTo>
                <a:close/>
                <a:moveTo>
                  <a:pt x="0" y="0"/>
                </a:moveTo>
                <a:lnTo>
                  <a:pt x="8820150" y="0"/>
                </a:lnTo>
                <a:lnTo>
                  <a:pt x="8820150" y="6442074"/>
                </a:lnTo>
                <a:lnTo>
                  <a:pt x="0" y="6442074"/>
                </a:lnTo>
                <a:lnTo>
                  <a:pt x="0" y="0"/>
                </a:lnTo>
                <a:close/>
              </a:path>
            </a:pathLst>
          </a:custGeom>
        </p:spPr>
        <p:txBody>
          <a:bodyPr wrap="square" lIns="72000" tIns="72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lang="de-DE" dirty="0"/>
              <a:t>Bildplatzhalter anklicken, </a:t>
            </a:r>
            <a:br>
              <a:rPr lang="de-DE" dirty="0"/>
            </a:br>
            <a:r>
              <a:rPr lang="de-DE" dirty="0"/>
              <a:t>über Einfügen/Grafik Bild auswählen</a:t>
            </a:r>
          </a:p>
        </p:txBody>
      </p:sp>
      <p:pic>
        <p:nvPicPr>
          <p:cNvPr id="19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359"/>
          <a:stretch/>
        </p:blipFill>
        <p:spPr bwMode="gray">
          <a:xfrm>
            <a:off x="7604919" y="468890"/>
            <a:ext cx="1050647" cy="72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gray">
          <a:xfrm>
            <a:off x="3723526" y="1440611"/>
            <a:ext cx="4927941" cy="1536162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Dies ist ein Platzhaltertext für Ihren Titel.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723526" y="3183328"/>
            <a:ext cx="4927941" cy="1059193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Dies ist ein Platzhaltertext für Ihren Untertitel</a:t>
            </a:r>
          </a:p>
          <a:p>
            <a:r>
              <a:rPr lang="de-DE" dirty="0"/>
              <a:t>Ort | Datum | Referent</a:t>
            </a:r>
          </a:p>
        </p:txBody>
      </p:sp>
      <p:grpSp>
        <p:nvGrpSpPr>
          <p:cNvPr id="4" name="Gruppieren 3"/>
          <p:cNvGrpSpPr/>
          <p:nvPr userDrawn="1"/>
        </p:nvGrpSpPr>
        <p:grpSpPr>
          <a:xfrm>
            <a:off x="160320" y="6603687"/>
            <a:ext cx="8823703" cy="92388"/>
            <a:chOff x="160320" y="6603687"/>
            <a:chExt cx="8823703" cy="92388"/>
          </a:xfrm>
        </p:grpSpPr>
        <p:sp>
          <p:nvSpPr>
            <p:cNvPr id="10" name="Rechteck 9"/>
            <p:cNvSpPr>
              <a:spLocks/>
            </p:cNvSpPr>
            <p:nvPr/>
          </p:nvSpPr>
          <p:spPr bwMode="gray">
            <a:xfrm>
              <a:off x="1421482" y="6603687"/>
              <a:ext cx="1260423" cy="92388"/>
            </a:xfrm>
            <a:prstGeom prst="rect">
              <a:avLst/>
            </a:prstGeom>
            <a:solidFill>
              <a:srgbClr val="CD4F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" name="Rechteck 10"/>
            <p:cNvSpPr>
              <a:spLocks/>
            </p:cNvSpPr>
            <p:nvPr/>
          </p:nvSpPr>
          <p:spPr bwMode="gray">
            <a:xfrm>
              <a:off x="160320" y="6603687"/>
              <a:ext cx="1260423" cy="92388"/>
            </a:xfrm>
            <a:prstGeom prst="rect">
              <a:avLst/>
            </a:prstGeom>
            <a:solidFill>
              <a:srgbClr val="6DBB6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" name="Rechteck 11"/>
            <p:cNvSpPr>
              <a:spLocks/>
            </p:cNvSpPr>
            <p:nvPr/>
          </p:nvSpPr>
          <p:spPr bwMode="gray">
            <a:xfrm>
              <a:off x="3942329" y="6603687"/>
              <a:ext cx="1260423" cy="92388"/>
            </a:xfrm>
            <a:prstGeom prst="rect">
              <a:avLst/>
            </a:prstGeom>
            <a:solidFill>
              <a:srgbClr val="F07F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" name="Rechteck 12"/>
            <p:cNvSpPr>
              <a:spLocks/>
            </p:cNvSpPr>
            <p:nvPr/>
          </p:nvSpPr>
          <p:spPr bwMode="gray">
            <a:xfrm>
              <a:off x="6463176" y="6603687"/>
              <a:ext cx="1260423" cy="92388"/>
            </a:xfrm>
            <a:prstGeom prst="rect">
              <a:avLst/>
            </a:prstGeom>
            <a:solidFill>
              <a:srgbClr val="7D70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" name="Rechteck 13"/>
            <p:cNvSpPr>
              <a:spLocks/>
            </p:cNvSpPr>
            <p:nvPr/>
          </p:nvSpPr>
          <p:spPr bwMode="gray">
            <a:xfrm>
              <a:off x="7723600" y="6603687"/>
              <a:ext cx="1260423" cy="92388"/>
            </a:xfrm>
            <a:prstGeom prst="rect">
              <a:avLst/>
            </a:prstGeom>
            <a:solidFill>
              <a:srgbClr val="88CE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" name="Rechteck 14"/>
            <p:cNvSpPr>
              <a:spLocks/>
            </p:cNvSpPr>
            <p:nvPr/>
          </p:nvSpPr>
          <p:spPr bwMode="gray">
            <a:xfrm>
              <a:off x="5202753" y="6603687"/>
              <a:ext cx="1260423" cy="92388"/>
            </a:xfrm>
            <a:prstGeom prst="rect">
              <a:avLst/>
            </a:prstGeom>
            <a:solidFill>
              <a:srgbClr val="FFD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" name="Rechteck 15"/>
            <p:cNvSpPr>
              <a:spLocks/>
            </p:cNvSpPr>
            <p:nvPr/>
          </p:nvSpPr>
          <p:spPr bwMode="gray">
            <a:xfrm>
              <a:off x="2681906" y="6603687"/>
              <a:ext cx="1260423" cy="92388"/>
            </a:xfrm>
            <a:prstGeom prst="rect">
              <a:avLst/>
            </a:prstGeom>
            <a:solidFill>
              <a:srgbClr val="5A88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</p:grpSp>
    </p:spTree>
    <p:extLst>
      <p:ext uri="{BB962C8B-B14F-4D97-AF65-F5344CB8AC3E}">
        <p14:creationId xmlns:p14="http://schemas.microsoft.com/office/powerpoint/2010/main" val="1707212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5"/>
          </p:nvPr>
        </p:nvSpPr>
        <p:spPr bwMode="gray"/>
        <p:txBody>
          <a:bodyPr/>
          <a:lstStyle/>
          <a:p>
            <a:fld id="{967CB408-7D17-4A09-9D1D-ED9F40CBB0DE}" type="datetime1">
              <a:rPr lang="de-DE" noProof="0" smtClean="0"/>
              <a:t>07.03.2017</a:t>
            </a:fld>
            <a:endParaRPr lang="de-DE" noProof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6"/>
          </p:nvPr>
        </p:nvSpPr>
        <p:spPr bwMode="gray"/>
        <p:txBody>
          <a:bodyPr/>
          <a:lstStyle/>
          <a:p>
            <a:pPr marL="0" indent="0">
              <a:buSzPct val="110000"/>
              <a:buFontTx/>
              <a:buNone/>
            </a:pPr>
            <a:r>
              <a:rPr lang="de-DE" noProof="0"/>
              <a:t>Reinold Haas Bechtle GmbH</a:t>
            </a:r>
            <a:endParaRPr lang="de-DE" noProof="0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7"/>
          </p:nvPr>
        </p:nvSpPr>
        <p:spPr bwMode="gray"/>
        <p:txBody>
          <a:bodyPr/>
          <a:lstStyle/>
          <a:p>
            <a:fld id="{D596A7E7-AC8A-4A39-933E-EBEF1CA02EA2}" type="slidenum">
              <a:rPr lang="de-DE" noProof="0" smtClean="0"/>
              <a:pPr/>
              <a:t>‹Nr.›</a:t>
            </a:fld>
            <a:endParaRPr lang="de-DE" noProof="0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8"/>
          </p:nvPr>
        </p:nvSpPr>
        <p:spPr bwMode="gray">
          <a:xfrm>
            <a:off x="248400" y="1638299"/>
            <a:ext cx="7164387" cy="2682000"/>
          </a:xfrm>
        </p:spPr>
        <p:txBody>
          <a:bodyPr anchor="b" anchorCtr="0"/>
          <a:lstStyle>
            <a:lvl1pPr>
              <a:defRPr sz="5400"/>
            </a:lvl1pPr>
            <a:lvl2pPr>
              <a:spcBef>
                <a:spcPts val="0"/>
              </a:spcBef>
              <a:defRPr sz="3200">
                <a:solidFill>
                  <a:srgbClr val="5A6E7B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3200">
                <a:solidFill>
                  <a:srgbClr val="5A6E7B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3200">
                <a:solidFill>
                  <a:srgbClr val="5A6E7B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3200">
                <a:solidFill>
                  <a:srgbClr val="5A6E7B"/>
                </a:solidFill>
              </a:defRPr>
            </a:lvl5pPr>
            <a:lvl6pPr>
              <a:spcBef>
                <a:spcPts val="0"/>
              </a:spcBef>
              <a:defRPr sz="3200">
                <a:solidFill>
                  <a:srgbClr val="5A6E7B"/>
                </a:solidFill>
              </a:defRPr>
            </a:lvl6pPr>
            <a:lvl7pPr>
              <a:spcBef>
                <a:spcPts val="0"/>
              </a:spcBef>
              <a:defRPr sz="3200">
                <a:solidFill>
                  <a:srgbClr val="5A6E7B"/>
                </a:solidFill>
              </a:defRPr>
            </a:lvl7pPr>
            <a:lvl8pPr>
              <a:spcBef>
                <a:spcPts val="0"/>
              </a:spcBef>
              <a:defRPr sz="3200">
                <a:solidFill>
                  <a:srgbClr val="5A6E7B"/>
                </a:solidFill>
              </a:defRPr>
            </a:lvl8pPr>
            <a:lvl9pPr>
              <a:spcBef>
                <a:spcPts val="0"/>
              </a:spcBef>
              <a:defRPr sz="3200">
                <a:solidFill>
                  <a:srgbClr val="5A6E7B"/>
                </a:solidFill>
              </a:defRPr>
            </a:lvl9pPr>
          </a:lstStyle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</p:txBody>
      </p:sp>
      <p:sp>
        <p:nvSpPr>
          <p:cNvPr id="3" name="Rechteck 2"/>
          <p:cNvSpPr/>
          <p:nvPr userDrawn="1"/>
        </p:nvSpPr>
        <p:spPr bwMode="gray">
          <a:xfrm>
            <a:off x="247651" y="4530369"/>
            <a:ext cx="2762249" cy="180000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017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249237" y="568321"/>
            <a:ext cx="7167564" cy="863457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55CEF132-86DE-4EE2-B7D6-427E7C37620A}" type="datetime1">
              <a:rPr lang="de-DE" smtClean="0"/>
              <a:t>07.03.2017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pPr>
              <a:buSzPct val="110000"/>
            </a:pPr>
            <a:r>
              <a:rPr lang="de-DE"/>
              <a:t>Reinold Haas Bechtle GmbH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D596A7E7-AC8A-4A39-933E-EBEF1CA02EA2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gray">
          <a:xfrm>
            <a:off x="249238" y="1638300"/>
            <a:ext cx="7167563" cy="4767263"/>
          </a:xfrm>
        </p:spPr>
        <p:txBody>
          <a:bodyPr tIns="108000" rIns="72000" bIns="72000"/>
          <a:lstStyle>
            <a:lvl1pPr marL="446400" indent="-446400">
              <a:spcBef>
                <a:spcPts val="2000"/>
              </a:spcBef>
              <a:buFont typeface="+mj-lt"/>
              <a:buAutoNum type="arabicPeriod"/>
              <a:defRPr sz="1600">
                <a:solidFill>
                  <a:schemeClr val="tx1"/>
                </a:solidFill>
              </a:defRPr>
            </a:lvl1pPr>
            <a:lvl2pPr marL="446400" indent="-446400">
              <a:spcBef>
                <a:spcPts val="3600"/>
              </a:spcBef>
              <a:buFont typeface="+mj-lt"/>
              <a:buAutoNum type="arabicPeriod"/>
              <a:defRPr sz="1600">
                <a:solidFill>
                  <a:schemeClr val="tx1"/>
                </a:solidFill>
              </a:defRPr>
            </a:lvl2pPr>
            <a:lvl3pPr marL="446400" indent="-446400">
              <a:spcBef>
                <a:spcPts val="3600"/>
              </a:spcBef>
              <a:buFont typeface="+mj-lt"/>
              <a:buAutoNum type="arabicPeriod"/>
              <a:defRPr sz="1600">
                <a:solidFill>
                  <a:schemeClr val="tx1"/>
                </a:solidFill>
              </a:defRPr>
            </a:lvl3pPr>
            <a:lvl4pPr marL="446400" indent="-446400">
              <a:spcBef>
                <a:spcPts val="3600"/>
              </a:spcBef>
              <a:buFont typeface="+mj-lt"/>
              <a:buAutoNum type="arabicPeriod"/>
              <a:defRPr sz="1600">
                <a:solidFill>
                  <a:schemeClr val="tx1"/>
                </a:solidFill>
              </a:defRPr>
            </a:lvl4pPr>
            <a:lvl5pPr marL="446400" indent="-446400">
              <a:spcBef>
                <a:spcPts val="3600"/>
              </a:spcBef>
              <a:buFont typeface="+mj-lt"/>
              <a:buAutoNum type="arabicPeriod"/>
              <a:defRPr sz="1600" baseline="0">
                <a:solidFill>
                  <a:schemeClr val="tx1"/>
                </a:solidFill>
              </a:defRPr>
            </a:lvl5pPr>
            <a:lvl6pPr marL="446400" indent="-446400">
              <a:spcBef>
                <a:spcPts val="3600"/>
              </a:spcBef>
              <a:buFont typeface="+mj-lt"/>
              <a:buAutoNum type="arabicPeriod"/>
              <a:defRPr sz="1600">
                <a:solidFill>
                  <a:schemeClr val="tx1"/>
                </a:solidFill>
              </a:defRPr>
            </a:lvl6pPr>
            <a:lvl7pPr marL="446400" indent="-446400">
              <a:spcBef>
                <a:spcPts val="3600"/>
              </a:spcBef>
              <a:buFont typeface="+mj-lt"/>
              <a:buAutoNum type="arabicPeriod"/>
              <a:defRPr sz="1600">
                <a:solidFill>
                  <a:schemeClr val="tx1"/>
                </a:solidFill>
              </a:defRPr>
            </a:lvl7pPr>
            <a:lvl8pPr marL="446400" indent="-446400">
              <a:spcBef>
                <a:spcPts val="3600"/>
              </a:spcBef>
              <a:buFont typeface="+mj-lt"/>
              <a:buAutoNum type="arabicPeriod"/>
              <a:defRPr sz="1600">
                <a:solidFill>
                  <a:schemeClr val="tx1"/>
                </a:solidFill>
              </a:defRPr>
            </a:lvl8pPr>
            <a:lvl9pPr marL="446400" indent="-446400">
              <a:spcBef>
                <a:spcPts val="3600"/>
              </a:spcBef>
              <a:buFont typeface="+mj-lt"/>
              <a:buAutoNum type="arabicPeriod"/>
              <a:defRPr sz="1600">
                <a:solidFill>
                  <a:schemeClr val="tx1"/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0829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249237" y="568321"/>
            <a:ext cx="7167564" cy="863457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BB6200E7-A182-45F9-93B4-A241689A9274}" type="datetime1">
              <a:rPr lang="de-DE" smtClean="0"/>
              <a:t>07.03.2017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pPr>
              <a:buSzPct val="110000"/>
            </a:pPr>
            <a:r>
              <a:rPr lang="de-DE"/>
              <a:t>Reinold Haas Bechtle GmbH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D596A7E7-AC8A-4A39-933E-EBEF1CA02EA2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gray">
          <a:xfrm>
            <a:off x="249238" y="1638300"/>
            <a:ext cx="7167563" cy="476726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7415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mit Fazit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249237" y="568321"/>
            <a:ext cx="7167564" cy="863457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2EC269A9-ABFE-4510-80D4-9FB1CB965257}" type="datetime1">
              <a:rPr lang="de-DE" smtClean="0"/>
              <a:t>07.03.2017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pPr>
              <a:buSzPct val="110000"/>
            </a:pPr>
            <a:r>
              <a:rPr lang="de-DE"/>
              <a:t>Reinold Haas Bechtle GmbH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D596A7E7-AC8A-4A39-933E-EBEF1CA02EA2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gray">
          <a:xfrm>
            <a:off x="249238" y="1638300"/>
            <a:ext cx="7167563" cy="35640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5"/>
          </p:nvPr>
        </p:nvSpPr>
        <p:spPr bwMode="gray">
          <a:xfrm>
            <a:off x="247650" y="5826604"/>
            <a:ext cx="4010400" cy="579600"/>
          </a:xfrm>
          <a:blipFill dpi="0" rotWithShape="1">
            <a:blip r:embed="rId2"/>
            <a:srcRect/>
            <a:tile tx="0" ty="0" sx="85000" sy="50000" flip="none" algn="tl"/>
          </a:blipFill>
        </p:spPr>
        <p:txBody>
          <a:bodyPr wrap="square" lIns="108000" tIns="180000" rIns="108000" bIns="180000" anchor="b">
            <a:sp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5pPr>
            <a:lvl6pPr marL="0" indent="0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6pPr>
            <a:lvl7pPr marL="0" indent="0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7pPr>
            <a:lvl8pPr marL="0" indent="0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8pPr>
            <a:lvl9pPr marL="0" indent="0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976802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249237" y="568321"/>
            <a:ext cx="7167564" cy="863457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959A61B7-87F1-4012-AB8B-463E1AC69D35}" type="datetime1">
              <a:rPr lang="de-DE" smtClean="0"/>
              <a:t>07.03.2017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pPr>
              <a:buSzPct val="110000"/>
            </a:pPr>
            <a:r>
              <a:rPr lang="de-DE"/>
              <a:t>Reinold Haas Bechtle GmbH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D596A7E7-AC8A-4A39-933E-EBEF1CA02EA2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gray">
          <a:xfrm>
            <a:off x="249239" y="1638300"/>
            <a:ext cx="4229100" cy="476726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15"/>
          </p:nvPr>
        </p:nvSpPr>
        <p:spPr bwMode="gray">
          <a:xfrm>
            <a:off x="4664075" y="1638300"/>
            <a:ext cx="4229100" cy="476726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96760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lflächig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247651" y="1638300"/>
            <a:ext cx="8643938" cy="4767263"/>
          </a:xfrm>
        </p:spPr>
        <p:txBody>
          <a:bodyPr/>
          <a:lstStyle>
            <a:lvl1pPr algn="ctr">
              <a:defRPr sz="1100"/>
            </a:lvl1pPr>
          </a:lstStyle>
          <a:p>
            <a:r>
              <a:rPr lang="de-DE" dirty="0"/>
              <a:t>Bild einfügen durch Klicken auf das Icon in der Mitte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5"/>
          </p:nvPr>
        </p:nvSpPr>
        <p:spPr bwMode="gray"/>
        <p:txBody>
          <a:bodyPr/>
          <a:lstStyle/>
          <a:p>
            <a:fld id="{3148C22D-2C31-4996-AEF1-B1E2D974C105}" type="datetime1">
              <a:rPr lang="de-DE" smtClean="0"/>
              <a:t>07.03.2017</a:t>
            </a:fld>
            <a:endParaRPr lang="de-DE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6"/>
          </p:nvPr>
        </p:nvSpPr>
        <p:spPr bwMode="gray"/>
        <p:txBody>
          <a:bodyPr/>
          <a:lstStyle/>
          <a:p>
            <a:pPr marL="0" indent="0">
              <a:buSzPct val="110000"/>
              <a:buFontTx/>
              <a:buNone/>
            </a:pPr>
            <a:r>
              <a:rPr lang="de-DE"/>
              <a:t>Reinold Haas Bechtle GmbH</a:t>
            </a:r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7"/>
          </p:nvPr>
        </p:nvSpPr>
        <p:spPr bwMode="gray"/>
        <p:txBody>
          <a:bodyPr/>
          <a:lstStyle/>
          <a:p>
            <a:fld id="{D596A7E7-AC8A-4A39-933E-EBEF1CA02EA2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82542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3B94F-F488-4558-B7D5-8AE121688276}" type="datetime1">
              <a:rPr lang="de-DE" smtClean="0"/>
              <a:t>07.03.2017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Reinold Haas Bechtle GmbH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FC7AA-8DD3-4CEB-8345-0B215FBCB3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3991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5"/>
          </p:nvPr>
        </p:nvSpPr>
        <p:spPr bwMode="gray"/>
        <p:txBody>
          <a:bodyPr/>
          <a:lstStyle/>
          <a:p>
            <a:fld id="{57E1E2BB-8AD3-42D7-BC4A-24E14CE42212}" type="datetime1">
              <a:rPr lang="de-DE" noProof="0" smtClean="0"/>
              <a:t>07.03.2017</a:t>
            </a:fld>
            <a:endParaRPr lang="de-DE" noProof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6"/>
          </p:nvPr>
        </p:nvSpPr>
        <p:spPr bwMode="gray"/>
        <p:txBody>
          <a:bodyPr/>
          <a:lstStyle/>
          <a:p>
            <a:pPr marL="0" indent="0">
              <a:buSzPct val="110000"/>
              <a:buFontTx/>
              <a:buNone/>
            </a:pPr>
            <a:r>
              <a:rPr lang="de-DE" noProof="0"/>
              <a:t>Reinold Haas Bechtle GmbH</a:t>
            </a:r>
            <a:endParaRPr lang="de-DE" noProof="0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7"/>
          </p:nvPr>
        </p:nvSpPr>
        <p:spPr bwMode="gray"/>
        <p:txBody>
          <a:bodyPr/>
          <a:lstStyle/>
          <a:p>
            <a:fld id="{D596A7E7-AC8A-4A39-933E-EBEF1CA02EA2}" type="slidenum">
              <a:rPr lang="de-DE" noProof="0" smtClean="0"/>
              <a:pPr/>
              <a:t>‹Nr.›</a:t>
            </a:fld>
            <a:endParaRPr lang="de-DE" noProof="0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8"/>
          </p:nvPr>
        </p:nvSpPr>
        <p:spPr bwMode="gray">
          <a:xfrm>
            <a:off x="248400" y="1500283"/>
            <a:ext cx="7164387" cy="2682000"/>
          </a:xfrm>
        </p:spPr>
        <p:txBody>
          <a:bodyPr anchor="t" anchorCtr="0"/>
          <a:lstStyle>
            <a:lvl1pPr>
              <a:spcBef>
                <a:spcPts val="0"/>
              </a:spcBef>
              <a:defRPr sz="5400">
                <a:solidFill>
                  <a:srgbClr val="5A6E7B"/>
                </a:solidFill>
              </a:defRPr>
            </a:lvl1pPr>
            <a:lvl2pPr>
              <a:spcBef>
                <a:spcPts val="0"/>
              </a:spcBef>
              <a:defRPr sz="5400">
                <a:solidFill>
                  <a:srgbClr val="5A6E7B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5400">
                <a:solidFill>
                  <a:srgbClr val="5A6E7B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5400">
                <a:solidFill>
                  <a:srgbClr val="5A6E7B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5400">
                <a:solidFill>
                  <a:srgbClr val="5A6E7B"/>
                </a:solidFill>
              </a:defRPr>
            </a:lvl5pPr>
            <a:lvl6pPr>
              <a:spcBef>
                <a:spcPts val="0"/>
              </a:spcBef>
              <a:defRPr sz="5400">
                <a:solidFill>
                  <a:srgbClr val="5A6E7B"/>
                </a:solidFill>
              </a:defRPr>
            </a:lvl6pPr>
            <a:lvl7pPr>
              <a:spcBef>
                <a:spcPts val="0"/>
              </a:spcBef>
              <a:defRPr sz="5400">
                <a:solidFill>
                  <a:srgbClr val="5A6E7B"/>
                </a:solidFill>
              </a:defRPr>
            </a:lvl7pPr>
            <a:lvl8pPr>
              <a:spcBef>
                <a:spcPts val="0"/>
              </a:spcBef>
              <a:defRPr sz="5400">
                <a:solidFill>
                  <a:srgbClr val="5A6E7B"/>
                </a:solidFill>
              </a:defRPr>
            </a:lvl8pPr>
            <a:lvl9pPr>
              <a:spcBef>
                <a:spcPts val="0"/>
              </a:spcBef>
              <a:defRPr sz="5400">
                <a:solidFill>
                  <a:srgbClr val="5A6E7B"/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14" name="Textplatzhalter 9"/>
          <p:cNvSpPr>
            <a:spLocks noGrp="1"/>
          </p:cNvSpPr>
          <p:nvPr>
            <p:ph type="body" sz="quarter" idx="19"/>
          </p:nvPr>
        </p:nvSpPr>
        <p:spPr bwMode="gray">
          <a:xfrm>
            <a:off x="247651" y="4229428"/>
            <a:ext cx="5683934" cy="868783"/>
          </a:xfrm>
          <a:noFill/>
        </p:spPr>
        <p:txBody>
          <a:bodyPr vert="horz" wrap="square" lIns="0" tIns="0" rIns="0" bIns="0" rtlCol="0" anchor="t" anchorCtr="0">
            <a:noAutofit/>
          </a:bodyPr>
          <a:lstStyle>
            <a:lvl1pPr>
              <a:spcBef>
                <a:spcPts val="0"/>
              </a:spcBef>
              <a:defRPr lang="de-DE" sz="2800" smtClean="0">
                <a:solidFill>
                  <a:srgbClr val="5A6E7B"/>
                </a:solidFill>
              </a:defRPr>
            </a:lvl1pPr>
            <a:lvl2pPr>
              <a:spcBef>
                <a:spcPts val="0"/>
              </a:spcBef>
              <a:defRPr lang="de-DE" sz="2800" smtClean="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None/>
              <a:defRPr lang="de-DE" sz="2800" smtClean="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lang="de-DE" sz="2800" smtClean="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lang="en-US" sz="2800">
                <a:solidFill>
                  <a:schemeClr val="accent1"/>
                </a:solidFill>
              </a:defRPr>
            </a:lvl5pPr>
            <a:lvl6pPr>
              <a:spcBef>
                <a:spcPts val="0"/>
              </a:spcBef>
              <a:defRPr sz="2800">
                <a:solidFill>
                  <a:schemeClr val="accent1"/>
                </a:solidFill>
              </a:defRPr>
            </a:lvl6pPr>
            <a:lvl7pPr>
              <a:spcBef>
                <a:spcPts val="0"/>
              </a:spcBef>
              <a:defRPr sz="2800">
                <a:solidFill>
                  <a:schemeClr val="accent1"/>
                </a:solidFill>
              </a:defRPr>
            </a:lvl7pPr>
            <a:lvl8pPr>
              <a:spcBef>
                <a:spcPts val="0"/>
              </a:spcBef>
              <a:defRPr sz="2800">
                <a:solidFill>
                  <a:schemeClr val="accent1"/>
                </a:solidFill>
              </a:defRPr>
            </a:lvl8pPr>
            <a:lvl9pPr>
              <a:spcBef>
                <a:spcPts val="0"/>
              </a:spcBef>
              <a:defRPr sz="2800">
                <a:solidFill>
                  <a:schemeClr val="accent1"/>
                </a:solidFill>
              </a:defRPr>
            </a:lvl9pPr>
          </a:lstStyle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</p:txBody>
      </p:sp>
      <p:grpSp>
        <p:nvGrpSpPr>
          <p:cNvPr id="7" name="Gruppieren 6"/>
          <p:cNvGrpSpPr/>
          <p:nvPr userDrawn="1"/>
        </p:nvGrpSpPr>
        <p:grpSpPr bwMode="gray">
          <a:xfrm>
            <a:off x="1137262" y="5473388"/>
            <a:ext cx="620896" cy="597416"/>
            <a:chOff x="2522359" y="4753792"/>
            <a:chExt cx="822846" cy="791729"/>
          </a:xfrm>
        </p:grpSpPr>
        <p:sp>
          <p:nvSpPr>
            <p:cNvPr id="10" name="Rechteck 9"/>
            <p:cNvSpPr/>
            <p:nvPr/>
          </p:nvSpPr>
          <p:spPr bwMode="gray">
            <a:xfrm>
              <a:off x="2522359" y="4753792"/>
              <a:ext cx="822846" cy="791729"/>
            </a:xfrm>
            <a:prstGeom prst="rect">
              <a:avLst/>
            </a:prstGeom>
            <a:solidFill>
              <a:srgbClr val="40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1" name="Picture 2" descr="\\NAS\INSCALE_aktuelle_Projekte\SAGE_Software\14-0708_Überarbeitung_Russ\neue Dateien\Material\Twitter_logo_blue.png"/>
            <p:cNvPicPr>
              <a:picLocks noChangeAspect="1" noChangeArrowheads="1"/>
            </p:cNvPicPr>
            <p:nvPr/>
          </p:nvPicPr>
          <p:blipFill>
            <a:blip r:embed="rId2" cstate="print">
              <a:biLevel thresh="5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2738349" y="4999187"/>
              <a:ext cx="422045" cy="343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" name="Gruppieren 11"/>
          <p:cNvGrpSpPr/>
          <p:nvPr userDrawn="1"/>
        </p:nvGrpSpPr>
        <p:grpSpPr bwMode="gray">
          <a:xfrm>
            <a:off x="257817" y="5473388"/>
            <a:ext cx="620896" cy="597416"/>
            <a:chOff x="588779" y="4999187"/>
            <a:chExt cx="620896" cy="597416"/>
          </a:xfrm>
        </p:grpSpPr>
        <p:sp>
          <p:nvSpPr>
            <p:cNvPr id="13" name="Rechteck 12"/>
            <p:cNvSpPr/>
            <p:nvPr/>
          </p:nvSpPr>
          <p:spPr bwMode="gray">
            <a:xfrm>
              <a:off x="588779" y="4999187"/>
              <a:ext cx="620896" cy="597416"/>
            </a:xfrm>
            <a:prstGeom prst="rect">
              <a:avLst/>
            </a:prstGeom>
            <a:solidFill>
              <a:srgbClr val="3B59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5" name="Grafik 1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gray">
            <a:xfrm>
              <a:off x="868881" y="5176561"/>
              <a:ext cx="220350" cy="420042"/>
            </a:xfrm>
            <a:prstGeom prst="rect">
              <a:avLst/>
            </a:prstGeom>
          </p:spPr>
        </p:pic>
      </p:grpSp>
      <p:grpSp>
        <p:nvGrpSpPr>
          <p:cNvPr id="16" name="Gruppieren 15"/>
          <p:cNvGrpSpPr/>
          <p:nvPr userDrawn="1"/>
        </p:nvGrpSpPr>
        <p:grpSpPr bwMode="gray">
          <a:xfrm>
            <a:off x="2016707" y="5473388"/>
            <a:ext cx="620896" cy="597416"/>
            <a:chOff x="2347669" y="4976040"/>
            <a:chExt cx="620896" cy="597416"/>
          </a:xfrm>
        </p:grpSpPr>
        <p:sp>
          <p:nvSpPr>
            <p:cNvPr id="17" name="Rechteck 16"/>
            <p:cNvSpPr/>
            <p:nvPr/>
          </p:nvSpPr>
          <p:spPr bwMode="gray">
            <a:xfrm>
              <a:off x="2347669" y="4976040"/>
              <a:ext cx="620896" cy="597416"/>
            </a:xfrm>
            <a:prstGeom prst="rect">
              <a:avLst/>
            </a:prstGeom>
            <a:solidFill>
              <a:srgbClr val="D348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grpSp>
          <p:nvGrpSpPr>
            <p:cNvPr id="18" name="Gruppieren 17"/>
            <p:cNvGrpSpPr/>
            <p:nvPr/>
          </p:nvGrpSpPr>
          <p:grpSpPr bwMode="gray">
            <a:xfrm>
              <a:off x="2427696" y="5073246"/>
              <a:ext cx="460842" cy="403004"/>
              <a:chOff x="4175126" y="3086100"/>
              <a:chExt cx="784224" cy="685800"/>
            </a:xfrm>
            <a:solidFill>
              <a:schemeClr val="bg1"/>
            </a:solidFill>
          </p:grpSpPr>
          <p:sp>
            <p:nvSpPr>
              <p:cNvPr id="19" name="Freeform 7"/>
              <p:cNvSpPr>
                <a:spLocks noEditPoints="1"/>
              </p:cNvSpPr>
              <p:nvPr/>
            </p:nvSpPr>
            <p:spPr bwMode="gray">
              <a:xfrm>
                <a:off x="4175126" y="3086100"/>
                <a:ext cx="434975" cy="685800"/>
              </a:xfrm>
              <a:custGeom>
                <a:avLst/>
                <a:gdLst>
                  <a:gd name="T0" fmla="*/ 116 w 116"/>
                  <a:gd name="T1" fmla="*/ 1 h 183"/>
                  <a:gd name="T2" fmla="*/ 113 w 116"/>
                  <a:gd name="T3" fmla="*/ 3 h 183"/>
                  <a:gd name="T4" fmla="*/ 88 w 116"/>
                  <a:gd name="T5" fmla="*/ 10 h 183"/>
                  <a:gd name="T6" fmla="*/ 105 w 116"/>
                  <a:gd name="T7" fmla="*/ 41 h 183"/>
                  <a:gd name="T8" fmla="*/ 92 w 116"/>
                  <a:gd name="T9" fmla="*/ 71 h 183"/>
                  <a:gd name="T10" fmla="*/ 79 w 116"/>
                  <a:gd name="T11" fmla="*/ 89 h 183"/>
                  <a:gd name="T12" fmla="*/ 99 w 116"/>
                  <a:gd name="T13" fmla="*/ 109 h 183"/>
                  <a:gd name="T14" fmla="*/ 113 w 116"/>
                  <a:gd name="T15" fmla="*/ 136 h 183"/>
                  <a:gd name="T16" fmla="*/ 103 w 116"/>
                  <a:gd name="T17" fmla="*/ 163 h 183"/>
                  <a:gd name="T18" fmla="*/ 68 w 116"/>
                  <a:gd name="T19" fmla="*/ 180 h 183"/>
                  <a:gd name="T20" fmla="*/ 22 w 116"/>
                  <a:gd name="T21" fmla="*/ 178 h 183"/>
                  <a:gd name="T22" fmla="*/ 1 w 116"/>
                  <a:gd name="T23" fmla="*/ 145 h 183"/>
                  <a:gd name="T24" fmla="*/ 13 w 116"/>
                  <a:gd name="T25" fmla="*/ 123 h 183"/>
                  <a:gd name="T26" fmla="*/ 64 w 116"/>
                  <a:gd name="T27" fmla="*/ 109 h 183"/>
                  <a:gd name="T28" fmla="*/ 58 w 116"/>
                  <a:gd name="T29" fmla="*/ 84 h 183"/>
                  <a:gd name="T30" fmla="*/ 21 w 116"/>
                  <a:gd name="T31" fmla="*/ 72 h 183"/>
                  <a:gd name="T32" fmla="*/ 18 w 116"/>
                  <a:gd name="T33" fmla="*/ 25 h 183"/>
                  <a:gd name="T34" fmla="*/ 65 w 116"/>
                  <a:gd name="T35" fmla="*/ 1 h 183"/>
                  <a:gd name="T36" fmla="*/ 116 w 116"/>
                  <a:gd name="T37" fmla="*/ 1 h 183"/>
                  <a:gd name="T38" fmla="*/ 35 w 116"/>
                  <a:gd name="T39" fmla="*/ 24 h 183"/>
                  <a:gd name="T40" fmla="*/ 61 w 116"/>
                  <a:gd name="T41" fmla="*/ 77 h 183"/>
                  <a:gd name="T42" fmla="*/ 83 w 116"/>
                  <a:gd name="T43" fmla="*/ 50 h 183"/>
                  <a:gd name="T44" fmla="*/ 59 w 116"/>
                  <a:gd name="T45" fmla="*/ 11 h 183"/>
                  <a:gd name="T46" fmla="*/ 52 w 116"/>
                  <a:gd name="T47" fmla="*/ 10 h 183"/>
                  <a:gd name="T48" fmla="*/ 35 w 116"/>
                  <a:gd name="T49" fmla="*/ 24 h 183"/>
                  <a:gd name="T50" fmla="*/ 46 w 116"/>
                  <a:gd name="T51" fmla="*/ 117 h 183"/>
                  <a:gd name="T52" fmla="*/ 20 w 116"/>
                  <a:gd name="T53" fmla="*/ 144 h 183"/>
                  <a:gd name="T54" fmla="*/ 29 w 116"/>
                  <a:gd name="T55" fmla="*/ 162 h 183"/>
                  <a:gd name="T56" fmla="*/ 74 w 116"/>
                  <a:gd name="T57" fmla="*/ 171 h 183"/>
                  <a:gd name="T58" fmla="*/ 96 w 116"/>
                  <a:gd name="T59" fmla="*/ 154 h 183"/>
                  <a:gd name="T60" fmla="*/ 93 w 116"/>
                  <a:gd name="T61" fmla="*/ 133 h 183"/>
                  <a:gd name="T62" fmla="*/ 82 w 116"/>
                  <a:gd name="T63" fmla="*/ 124 h 183"/>
                  <a:gd name="T64" fmla="*/ 70 w 116"/>
                  <a:gd name="T65" fmla="*/ 115 h 183"/>
                  <a:gd name="T66" fmla="*/ 60 w 116"/>
                  <a:gd name="T67" fmla="*/ 115 h 183"/>
                  <a:gd name="T68" fmla="*/ 46 w 116"/>
                  <a:gd name="T69" fmla="*/ 117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16" h="183">
                    <a:moveTo>
                      <a:pt x="116" y="1"/>
                    </a:moveTo>
                    <a:cubicBezTo>
                      <a:pt x="116" y="3"/>
                      <a:pt x="114" y="3"/>
                      <a:pt x="113" y="3"/>
                    </a:cubicBezTo>
                    <a:cubicBezTo>
                      <a:pt x="107" y="7"/>
                      <a:pt x="100" y="13"/>
                      <a:pt x="88" y="10"/>
                    </a:cubicBezTo>
                    <a:cubicBezTo>
                      <a:pt x="96" y="18"/>
                      <a:pt x="104" y="27"/>
                      <a:pt x="105" y="41"/>
                    </a:cubicBezTo>
                    <a:cubicBezTo>
                      <a:pt x="105" y="55"/>
                      <a:pt x="99" y="65"/>
                      <a:pt x="92" y="71"/>
                    </a:cubicBezTo>
                    <a:cubicBezTo>
                      <a:pt x="87" y="75"/>
                      <a:pt x="78" y="79"/>
                      <a:pt x="79" y="89"/>
                    </a:cubicBezTo>
                    <a:cubicBezTo>
                      <a:pt x="80" y="99"/>
                      <a:pt x="93" y="104"/>
                      <a:pt x="99" y="109"/>
                    </a:cubicBezTo>
                    <a:cubicBezTo>
                      <a:pt x="106" y="115"/>
                      <a:pt x="112" y="123"/>
                      <a:pt x="113" y="136"/>
                    </a:cubicBezTo>
                    <a:cubicBezTo>
                      <a:pt x="114" y="148"/>
                      <a:pt x="109" y="157"/>
                      <a:pt x="103" y="163"/>
                    </a:cubicBezTo>
                    <a:cubicBezTo>
                      <a:pt x="96" y="171"/>
                      <a:pt x="83" y="177"/>
                      <a:pt x="68" y="180"/>
                    </a:cubicBezTo>
                    <a:cubicBezTo>
                      <a:pt x="53" y="183"/>
                      <a:pt x="35" y="183"/>
                      <a:pt x="22" y="178"/>
                    </a:cubicBezTo>
                    <a:cubicBezTo>
                      <a:pt x="10" y="173"/>
                      <a:pt x="0" y="161"/>
                      <a:pt x="1" y="145"/>
                    </a:cubicBezTo>
                    <a:cubicBezTo>
                      <a:pt x="1" y="135"/>
                      <a:pt x="7" y="127"/>
                      <a:pt x="13" y="123"/>
                    </a:cubicBezTo>
                    <a:cubicBezTo>
                      <a:pt x="25" y="114"/>
                      <a:pt x="42" y="109"/>
                      <a:pt x="64" y="109"/>
                    </a:cubicBezTo>
                    <a:cubicBezTo>
                      <a:pt x="59" y="105"/>
                      <a:pt x="54" y="94"/>
                      <a:pt x="58" y="84"/>
                    </a:cubicBezTo>
                    <a:cubicBezTo>
                      <a:pt x="41" y="85"/>
                      <a:pt x="29" y="81"/>
                      <a:pt x="21" y="72"/>
                    </a:cubicBezTo>
                    <a:cubicBezTo>
                      <a:pt x="12" y="61"/>
                      <a:pt x="9" y="40"/>
                      <a:pt x="18" y="25"/>
                    </a:cubicBezTo>
                    <a:cubicBezTo>
                      <a:pt x="26" y="12"/>
                      <a:pt x="44" y="3"/>
                      <a:pt x="65" y="1"/>
                    </a:cubicBezTo>
                    <a:cubicBezTo>
                      <a:pt x="81" y="0"/>
                      <a:pt x="99" y="2"/>
                      <a:pt x="116" y="1"/>
                    </a:cubicBezTo>
                    <a:close/>
                    <a:moveTo>
                      <a:pt x="35" y="24"/>
                    </a:moveTo>
                    <a:cubicBezTo>
                      <a:pt x="26" y="45"/>
                      <a:pt x="41" y="76"/>
                      <a:pt x="61" y="77"/>
                    </a:cubicBezTo>
                    <a:cubicBezTo>
                      <a:pt x="77" y="78"/>
                      <a:pt x="83" y="64"/>
                      <a:pt x="83" y="50"/>
                    </a:cubicBezTo>
                    <a:cubicBezTo>
                      <a:pt x="83" y="32"/>
                      <a:pt x="72" y="16"/>
                      <a:pt x="59" y="11"/>
                    </a:cubicBezTo>
                    <a:cubicBezTo>
                      <a:pt x="57" y="11"/>
                      <a:pt x="53" y="10"/>
                      <a:pt x="52" y="10"/>
                    </a:cubicBezTo>
                    <a:cubicBezTo>
                      <a:pt x="43" y="11"/>
                      <a:pt x="37" y="17"/>
                      <a:pt x="35" y="24"/>
                    </a:cubicBezTo>
                    <a:close/>
                    <a:moveTo>
                      <a:pt x="46" y="117"/>
                    </a:moveTo>
                    <a:cubicBezTo>
                      <a:pt x="33" y="120"/>
                      <a:pt x="20" y="128"/>
                      <a:pt x="20" y="144"/>
                    </a:cubicBezTo>
                    <a:cubicBezTo>
                      <a:pt x="20" y="150"/>
                      <a:pt x="24" y="158"/>
                      <a:pt x="29" y="162"/>
                    </a:cubicBezTo>
                    <a:cubicBezTo>
                      <a:pt x="39" y="170"/>
                      <a:pt x="59" y="175"/>
                      <a:pt x="74" y="171"/>
                    </a:cubicBezTo>
                    <a:cubicBezTo>
                      <a:pt x="82" y="169"/>
                      <a:pt x="93" y="162"/>
                      <a:pt x="96" y="154"/>
                    </a:cubicBezTo>
                    <a:cubicBezTo>
                      <a:pt x="98" y="148"/>
                      <a:pt x="96" y="138"/>
                      <a:pt x="93" y="133"/>
                    </a:cubicBezTo>
                    <a:cubicBezTo>
                      <a:pt x="90" y="128"/>
                      <a:pt x="87" y="127"/>
                      <a:pt x="82" y="124"/>
                    </a:cubicBezTo>
                    <a:cubicBezTo>
                      <a:pt x="79" y="122"/>
                      <a:pt x="74" y="116"/>
                      <a:pt x="70" y="115"/>
                    </a:cubicBezTo>
                    <a:cubicBezTo>
                      <a:pt x="68" y="114"/>
                      <a:pt x="63" y="115"/>
                      <a:pt x="60" y="115"/>
                    </a:cubicBezTo>
                    <a:cubicBezTo>
                      <a:pt x="55" y="116"/>
                      <a:pt x="50" y="116"/>
                      <a:pt x="46" y="11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20" name="Freeform 8"/>
              <p:cNvSpPr>
                <a:spLocks/>
              </p:cNvSpPr>
              <p:nvPr/>
            </p:nvSpPr>
            <p:spPr bwMode="gray">
              <a:xfrm>
                <a:off x="4625975" y="3228975"/>
                <a:ext cx="333375" cy="333375"/>
              </a:xfrm>
              <a:custGeom>
                <a:avLst/>
                <a:gdLst>
                  <a:gd name="T0" fmla="*/ 35 w 89"/>
                  <a:gd name="T1" fmla="*/ 0 h 89"/>
                  <a:gd name="T2" fmla="*/ 54 w 89"/>
                  <a:gd name="T3" fmla="*/ 0 h 89"/>
                  <a:gd name="T4" fmla="*/ 54 w 89"/>
                  <a:gd name="T5" fmla="*/ 35 h 89"/>
                  <a:gd name="T6" fmla="*/ 89 w 89"/>
                  <a:gd name="T7" fmla="*/ 35 h 89"/>
                  <a:gd name="T8" fmla="*/ 89 w 89"/>
                  <a:gd name="T9" fmla="*/ 55 h 89"/>
                  <a:gd name="T10" fmla="*/ 54 w 89"/>
                  <a:gd name="T11" fmla="*/ 55 h 89"/>
                  <a:gd name="T12" fmla="*/ 54 w 89"/>
                  <a:gd name="T13" fmla="*/ 89 h 89"/>
                  <a:gd name="T14" fmla="*/ 35 w 89"/>
                  <a:gd name="T15" fmla="*/ 89 h 89"/>
                  <a:gd name="T16" fmla="*/ 35 w 89"/>
                  <a:gd name="T17" fmla="*/ 55 h 89"/>
                  <a:gd name="T18" fmla="*/ 0 w 89"/>
                  <a:gd name="T19" fmla="*/ 55 h 89"/>
                  <a:gd name="T20" fmla="*/ 0 w 89"/>
                  <a:gd name="T21" fmla="*/ 35 h 89"/>
                  <a:gd name="T22" fmla="*/ 35 w 89"/>
                  <a:gd name="T23" fmla="*/ 35 h 89"/>
                  <a:gd name="T24" fmla="*/ 35 w 89"/>
                  <a:gd name="T25" fmla="*/ 0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9" h="89">
                    <a:moveTo>
                      <a:pt x="35" y="0"/>
                    </a:moveTo>
                    <a:cubicBezTo>
                      <a:pt x="41" y="0"/>
                      <a:pt x="48" y="0"/>
                      <a:pt x="54" y="0"/>
                    </a:cubicBezTo>
                    <a:cubicBezTo>
                      <a:pt x="54" y="12"/>
                      <a:pt x="54" y="23"/>
                      <a:pt x="54" y="35"/>
                    </a:cubicBezTo>
                    <a:cubicBezTo>
                      <a:pt x="66" y="35"/>
                      <a:pt x="78" y="34"/>
                      <a:pt x="89" y="35"/>
                    </a:cubicBezTo>
                    <a:cubicBezTo>
                      <a:pt x="89" y="41"/>
                      <a:pt x="89" y="48"/>
                      <a:pt x="89" y="55"/>
                    </a:cubicBezTo>
                    <a:cubicBezTo>
                      <a:pt x="77" y="55"/>
                      <a:pt x="66" y="55"/>
                      <a:pt x="54" y="55"/>
                    </a:cubicBezTo>
                    <a:cubicBezTo>
                      <a:pt x="54" y="66"/>
                      <a:pt x="54" y="78"/>
                      <a:pt x="54" y="89"/>
                    </a:cubicBezTo>
                    <a:cubicBezTo>
                      <a:pt x="48" y="89"/>
                      <a:pt x="41" y="89"/>
                      <a:pt x="35" y="89"/>
                    </a:cubicBezTo>
                    <a:cubicBezTo>
                      <a:pt x="35" y="78"/>
                      <a:pt x="35" y="66"/>
                      <a:pt x="35" y="55"/>
                    </a:cubicBezTo>
                    <a:cubicBezTo>
                      <a:pt x="23" y="55"/>
                      <a:pt x="12" y="55"/>
                      <a:pt x="0" y="55"/>
                    </a:cubicBezTo>
                    <a:cubicBezTo>
                      <a:pt x="0" y="48"/>
                      <a:pt x="0" y="41"/>
                      <a:pt x="0" y="35"/>
                    </a:cubicBezTo>
                    <a:cubicBezTo>
                      <a:pt x="12" y="35"/>
                      <a:pt x="23" y="35"/>
                      <a:pt x="35" y="35"/>
                    </a:cubicBezTo>
                    <a:cubicBezTo>
                      <a:pt x="35" y="23"/>
                      <a:pt x="34" y="11"/>
                      <a:pt x="3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54494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4"/>
          </p:nvPr>
        </p:nvSpPr>
        <p:spPr bwMode="gray"/>
        <p:txBody>
          <a:bodyPr/>
          <a:lstStyle/>
          <a:p>
            <a:fld id="{CFB02205-B1BC-410A-97BA-24F3B8EAD6EF}" type="datetime1">
              <a:rPr lang="de-DE" smtClean="0"/>
              <a:t>07.03.2017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pPr marL="0" indent="0">
              <a:buSzPct val="110000"/>
              <a:buFontTx/>
              <a:buNone/>
            </a:pPr>
            <a:r>
              <a:rPr lang="de-DE"/>
              <a:t>Reinold Haas Bechtle GmbH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D596A7E7-AC8A-4A39-933E-EBEF1CA02EA2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85688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067CDF46-9BD7-4F42-B8D8-AED1EBCC02B7}" type="datetime1">
              <a:rPr lang="de-DE" smtClean="0"/>
              <a:t>07.03.2017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pPr marL="0" indent="0">
              <a:buSzPct val="110000"/>
              <a:buFontTx/>
              <a:buNone/>
            </a:pPr>
            <a:r>
              <a:rPr lang="de-DE"/>
              <a:t>Reinold Haas Bechtle GmbH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D596A7E7-AC8A-4A39-933E-EBEF1CA02EA2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4628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22AC-F80F-4882-9315-A8386172327B}" type="datetime1">
              <a:rPr lang="de-DE" smtClean="0"/>
              <a:t>07.03.2017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SzPct val="110000"/>
            </a:pPr>
            <a:r>
              <a:rPr lang="de-DE"/>
              <a:t>Reinold Haas Bechtle GmbH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6A7E7-AC8A-4A39-933E-EBEF1CA02EA2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70064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64577-F55B-4F19-BAFA-3D0376CF8FFB}" type="datetime1">
              <a:rPr lang="de-DE" smtClean="0"/>
              <a:t>07.03.2017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Reinold Haas Bechtle GmbH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FC7AA-8DD3-4CEB-8345-0B215FBCB3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6917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C0FF7-D5C4-4F8E-89DF-DE7F6FADBC03}" type="datetime1">
              <a:rPr lang="de-DE" smtClean="0"/>
              <a:t>07.03.2017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Reinold Haas Bechtle GmbH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FC7AA-8DD3-4CEB-8345-0B215FBCB3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0775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BAB4-E098-4B3B-A602-5A87868DB242}" type="datetime1">
              <a:rPr lang="de-DE" smtClean="0"/>
              <a:t>07.03.2017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Reinold Haas Bechtle GmbH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FC7AA-8DD3-4CEB-8345-0B215FBCB3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6581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37CD-370C-4587-901C-0FFE2F0F57F4}" type="datetime1">
              <a:rPr lang="de-DE" smtClean="0"/>
              <a:t>07.03.2017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Reinold Haas Bechtle GmbH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FC7AA-8DD3-4CEB-8345-0B215FBCB3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663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710B-7211-4841-9681-AEE4949C4ACC}" type="datetime1">
              <a:rPr lang="de-DE" smtClean="0"/>
              <a:t>07.03.2017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Reinold Haas Bechtle GmbH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FC7AA-8DD3-4CEB-8345-0B215FBCB3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0055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CE9D1-1577-4A82-95DD-2C49AB335C8F}" type="datetime1">
              <a:rPr lang="de-DE" smtClean="0"/>
              <a:t>07.03.2017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Reinold Haas Bechtle GmbH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FC7AA-8DD3-4CEB-8345-0B215FBCB3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7764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FDF2F-1169-44C5-8F0E-ACD5658950C8}" type="datetime1">
              <a:rPr lang="de-DE" smtClean="0"/>
              <a:t>07.03.2017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Reinold Haas Bechtle GmbH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FC7AA-8DD3-4CEB-8345-0B215FBCB3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3252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F60DB-076C-4E1D-B7DA-68784927C90F}" type="datetime1">
              <a:rPr lang="de-DE" smtClean="0"/>
              <a:t>07.03.2017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Reinold Haas Bechtle GmbH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FC7AA-8DD3-4CEB-8345-0B215FBCB3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7299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gray">
          <a:xfrm>
            <a:off x="249237" y="568321"/>
            <a:ext cx="7167564" cy="86345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gray">
          <a:xfrm>
            <a:off x="247651" y="1638300"/>
            <a:ext cx="7169150" cy="47672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 bwMode="gray">
          <a:xfrm>
            <a:off x="252412" y="6613525"/>
            <a:ext cx="545307" cy="825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92FB69B9-BBFF-4F6F-9BB2-865C7E545185}" type="datetime1">
              <a:rPr lang="de-DE" smtClean="0"/>
              <a:t>07.03.2017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 bwMode="gray">
          <a:xfrm>
            <a:off x="825104" y="6613525"/>
            <a:ext cx="5106481" cy="82550"/>
          </a:xfrm>
          <a:prstGeom prst="rect">
            <a:avLst/>
          </a:prstGeom>
        </p:spPr>
        <p:txBody>
          <a:bodyPr vert="horz" lIns="54000" tIns="0" rIns="0" bIns="0" rtlCol="0" anchor="ctr"/>
          <a:lstStyle>
            <a:lvl1pPr marL="0" indent="0" algn="l">
              <a:buFontTx/>
              <a:buNone/>
              <a:defRPr sz="800">
                <a:solidFill>
                  <a:schemeClr val="tx1"/>
                </a:solidFill>
              </a:defRPr>
            </a:lvl1pPr>
            <a:lvl2pPr marL="0" indent="0">
              <a:defRPr sz="800"/>
            </a:lvl2pPr>
            <a:lvl3pPr marL="0" indent="0">
              <a:defRPr sz="800"/>
            </a:lvl3pPr>
            <a:lvl4pPr marL="0" indent="0">
              <a:defRPr sz="800"/>
            </a:lvl4pPr>
            <a:lvl5pPr marL="0" indent="0">
              <a:defRPr sz="800"/>
            </a:lvl5pPr>
            <a:lvl6pPr marL="0" indent="0">
              <a:defRPr sz="800"/>
            </a:lvl6pPr>
            <a:lvl7pPr marL="0" indent="0">
              <a:defRPr sz="800"/>
            </a:lvl7pPr>
            <a:lvl8pPr marL="0" indent="0">
              <a:defRPr sz="800"/>
            </a:lvl8pPr>
            <a:lvl9pPr marL="0" indent="0">
              <a:defRPr sz="800"/>
            </a:lvl9pPr>
          </a:lstStyle>
          <a:p>
            <a:pPr>
              <a:buSzPct val="110000"/>
            </a:pPr>
            <a:r>
              <a:rPr lang="de-DE"/>
              <a:t>Reinold Haas Bechtle GmbH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 bwMode="gray">
          <a:xfrm>
            <a:off x="8585574" y="6613525"/>
            <a:ext cx="307600" cy="82550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>
              <a:defRPr sz="800" b="0">
                <a:solidFill>
                  <a:schemeClr val="tx1"/>
                </a:solidFill>
              </a:defRPr>
            </a:lvl1pPr>
          </a:lstStyle>
          <a:p>
            <a:fld id="{D596A7E7-AC8A-4A39-933E-EBEF1CA02EA2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79"/>
          <a:stretch/>
        </p:blipFill>
        <p:spPr bwMode="gray">
          <a:xfrm>
            <a:off x="8201025" y="161924"/>
            <a:ext cx="687521" cy="530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hteck 16"/>
          <p:cNvSpPr>
            <a:spLocks noChangeAspect="1"/>
          </p:cNvSpPr>
          <p:nvPr/>
        </p:nvSpPr>
        <p:spPr bwMode="gray">
          <a:xfrm rot="16200000">
            <a:off x="8423927" y="6613781"/>
            <a:ext cx="123824" cy="36000"/>
          </a:xfrm>
          <a:prstGeom prst="rect">
            <a:avLst/>
          </a:prstGeom>
          <a:solidFill>
            <a:srgbClr val="CD4F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8" name="Rechteck 17"/>
          <p:cNvSpPr>
            <a:spLocks noChangeAspect="1"/>
          </p:cNvSpPr>
          <p:nvPr/>
        </p:nvSpPr>
        <p:spPr bwMode="gray">
          <a:xfrm rot="16200000">
            <a:off x="8519034" y="6552662"/>
            <a:ext cx="123824" cy="36000"/>
          </a:xfrm>
          <a:prstGeom prst="rect">
            <a:avLst/>
          </a:prstGeom>
          <a:solidFill>
            <a:srgbClr val="CDB9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9" name="Rechteck 18"/>
          <p:cNvSpPr>
            <a:spLocks noChangeAspect="1"/>
          </p:cNvSpPr>
          <p:nvPr/>
        </p:nvSpPr>
        <p:spPr bwMode="gray">
          <a:xfrm rot="16200000">
            <a:off x="7974388" y="6613781"/>
            <a:ext cx="123824" cy="36000"/>
          </a:xfrm>
          <a:prstGeom prst="rect">
            <a:avLst/>
          </a:prstGeom>
          <a:solidFill>
            <a:srgbClr val="5D88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0" name="Rechteck 19"/>
          <p:cNvSpPr>
            <a:spLocks noChangeAspect="1"/>
          </p:cNvSpPr>
          <p:nvPr/>
        </p:nvSpPr>
        <p:spPr bwMode="gray">
          <a:xfrm rot="16200000">
            <a:off x="8249384" y="6567303"/>
            <a:ext cx="123824" cy="36000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1" name="Rechteck 20"/>
          <p:cNvSpPr>
            <a:spLocks noChangeAspect="1"/>
          </p:cNvSpPr>
          <p:nvPr/>
        </p:nvSpPr>
        <p:spPr bwMode="gray">
          <a:xfrm rot="16200000">
            <a:off x="7690526" y="6613781"/>
            <a:ext cx="123824" cy="36000"/>
          </a:xfrm>
          <a:prstGeom prst="rect">
            <a:avLst/>
          </a:prstGeom>
          <a:solidFill>
            <a:srgbClr val="88CE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2" name="Rechteck 21"/>
          <p:cNvSpPr>
            <a:spLocks noChangeAspect="1"/>
          </p:cNvSpPr>
          <p:nvPr/>
        </p:nvSpPr>
        <p:spPr bwMode="gray">
          <a:xfrm rot="16200000">
            <a:off x="7795158" y="6581240"/>
            <a:ext cx="123824" cy="36000"/>
          </a:xfrm>
          <a:prstGeom prst="rect">
            <a:avLst/>
          </a:prstGeom>
          <a:solidFill>
            <a:srgbClr val="7D70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3" name="Rechteck 22"/>
          <p:cNvSpPr>
            <a:spLocks noChangeAspect="1"/>
          </p:cNvSpPr>
          <p:nvPr/>
        </p:nvSpPr>
        <p:spPr bwMode="gray">
          <a:xfrm rot="16200000">
            <a:off x="7074287" y="6580440"/>
            <a:ext cx="123824" cy="36000"/>
          </a:xfrm>
          <a:prstGeom prst="rect">
            <a:avLst/>
          </a:prstGeom>
          <a:solidFill>
            <a:srgbClr val="6DBB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4" name="Rechteck 23"/>
          <p:cNvSpPr>
            <a:spLocks noChangeAspect="1"/>
          </p:cNvSpPr>
          <p:nvPr/>
        </p:nvSpPr>
        <p:spPr bwMode="gray">
          <a:xfrm rot="16200000">
            <a:off x="7382633" y="6543488"/>
            <a:ext cx="123824" cy="36000"/>
          </a:xfrm>
          <a:prstGeom prst="rect">
            <a:avLst/>
          </a:prstGeom>
          <a:solidFill>
            <a:srgbClr val="F07F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5" name="Rechteck 24"/>
          <p:cNvSpPr>
            <a:spLocks noChangeAspect="1"/>
          </p:cNvSpPr>
          <p:nvPr/>
        </p:nvSpPr>
        <p:spPr bwMode="gray">
          <a:xfrm rot="16200000">
            <a:off x="6924282" y="6551867"/>
            <a:ext cx="123824" cy="36000"/>
          </a:xfrm>
          <a:prstGeom prst="rect">
            <a:avLst/>
          </a:prstGeom>
          <a:solidFill>
            <a:srgbClr val="5A6E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Textfeld 6"/>
          <p:cNvSpPr txBox="1"/>
          <p:nvPr userDrawn="1"/>
        </p:nvSpPr>
        <p:spPr bwMode="gray">
          <a:xfrm>
            <a:off x="792957" y="6583715"/>
            <a:ext cx="64294" cy="141286"/>
          </a:xfrm>
          <a:prstGeom prst="rect">
            <a:avLst/>
          </a:prstGeom>
          <a:noFill/>
        </p:spPr>
        <p:txBody>
          <a:bodyPr wrap="square" lIns="0" tIns="0" rIns="0" bIns="18000" rtlCol="0" anchor="ctr">
            <a:spAutoFit/>
          </a:bodyPr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|</a:t>
            </a:r>
          </a:p>
        </p:txBody>
      </p:sp>
    </p:spTree>
    <p:extLst>
      <p:ext uri="{BB962C8B-B14F-4D97-AF65-F5344CB8AC3E}">
        <p14:creationId xmlns:p14="http://schemas.microsoft.com/office/powerpoint/2010/main" val="718291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spcBef>
          <a:spcPct val="0"/>
        </a:spcBef>
        <a:buNone/>
        <a:defRPr sz="2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80"/>
        </a:spcBef>
        <a:buFont typeface="Arial" panose="020B0604020202020204" pitchFamily="34" charset="0"/>
        <a:buNone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spcBef>
          <a:spcPts val="8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26000" indent="-126000" algn="l" defTabSz="914400" rtl="0" eaLnBrk="1" latinLnBrk="0" hangingPunct="1">
        <a:spcBef>
          <a:spcPts val="1000"/>
        </a:spcBef>
        <a:buSzPct val="110000"/>
        <a:buFontTx/>
        <a:buBlip>
          <a:blip r:embed="rId15"/>
        </a:buBlip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00" indent="-118800" algn="l" defTabSz="914400" rtl="0" eaLnBrk="1" latinLnBrk="0" hangingPunct="1">
        <a:spcBef>
          <a:spcPts val="1000"/>
        </a:spcBef>
        <a:buSzPct val="110000"/>
        <a:buFontTx/>
        <a:buBlip>
          <a:blip r:embed="rId16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1600" indent="-111600" algn="l" defTabSz="914400" rtl="0" eaLnBrk="1" latinLnBrk="0" hangingPunct="1">
        <a:spcBef>
          <a:spcPts val="1000"/>
        </a:spcBef>
        <a:buSzPct val="110000"/>
        <a:buFontTx/>
        <a:buBlip>
          <a:blip r:embed="rId17"/>
        </a:buBlip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spcBef>
          <a:spcPts val="1000"/>
        </a:spcBef>
        <a:buFont typeface="Arial" panose="020B0604020202020204" pitchFamily="34" charset="0"/>
        <a:buNone/>
        <a:defRPr sz="11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spcBef>
          <a:spcPts val="1000"/>
        </a:spcBef>
        <a:buFont typeface="Arial" panose="020B0604020202020204" pitchFamily="34" charset="0"/>
        <a:buNone/>
        <a:defRPr sz="11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spcBef>
          <a:spcPts val="1000"/>
        </a:spcBef>
        <a:buFont typeface="Arial" panose="020B0604020202020204" pitchFamily="34" charset="0"/>
        <a:buNone/>
        <a:defRPr sz="11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spcBef>
          <a:spcPts val="1000"/>
        </a:spcBef>
        <a:buFont typeface="Arial" panose="020B0604020202020204" pitchFamily="34" charset="0"/>
        <a:buNone/>
        <a:defRPr sz="11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platzhalter 4"/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69" r="20869"/>
          <a:stretch>
            <a:fillRect/>
          </a:stretch>
        </p:blipFill>
        <p:spPr>
          <a:xfrm>
            <a:off x="205542" y="1632857"/>
            <a:ext cx="3278915" cy="2394858"/>
          </a:xfrm>
        </p:spPr>
      </p:pic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4122669" y="2497501"/>
            <a:ext cx="4927941" cy="1536162"/>
          </a:xfrm>
        </p:spPr>
        <p:txBody>
          <a:bodyPr/>
          <a:lstStyle/>
          <a:p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Funktion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: Namen</a:t>
            </a:r>
            <a:br>
              <a:rPr lang="en-US" dirty="0"/>
            </a:br>
            <a:r>
              <a:rPr lang="en-US" dirty="0"/>
              <a:t>Reinold Haas</a:t>
            </a:r>
            <a:br>
              <a:rPr lang="en-US" dirty="0"/>
            </a:br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4115269" y="6633448"/>
            <a:ext cx="8899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B937672C-7B95-4DBD-8DB0-13ACCF46928F}" type="datetime1">
              <a:rPr lang="de-DE" sz="1200">
                <a:solidFill>
                  <a:srgbClr val="898989"/>
                </a:solidFill>
                <a:latin typeface="Calibri" pitchFamily="34" charset="0"/>
                <a:cs typeface="Arial" charset="0"/>
              </a:rPr>
              <a:pPr/>
              <a:t>07.03.2017</a:t>
            </a:fld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898851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umsplatzhalt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937672C-7B95-4DBD-8DB0-13ACCF46928F}" type="datetime1">
              <a:rPr lang="de-DE" smtClean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07.03.2017</a:t>
            </a:fld>
            <a:endParaRPr lang="de-DE" dirty="0">
              <a:solidFill>
                <a:srgbClr val="898989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3315" name="Fußzeilenplatzhalter 4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245225"/>
            <a:ext cx="3680048" cy="476250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/>
              <a:t>Reinold Haas Bechtle GmbH</a:t>
            </a:r>
          </a:p>
        </p:txBody>
      </p:sp>
      <p:sp>
        <p:nvSpPr>
          <p:cNvPr id="17413" name="Rectangle 3"/>
          <p:cNvSpPr>
            <a:spLocks noGrp="1"/>
          </p:cNvSpPr>
          <p:nvPr>
            <p:ph type="body" idx="1"/>
          </p:nvPr>
        </p:nvSpPr>
        <p:spPr>
          <a:xfrm>
            <a:off x="0" y="1052736"/>
            <a:ext cx="7627632" cy="5248052"/>
          </a:xfrm>
        </p:spPr>
        <p:txBody>
          <a:bodyPr rtlCol="0">
            <a:noAutofit/>
          </a:bodyPr>
          <a:lstStyle/>
          <a:p>
            <a:pPr marL="355600" indent="-355600" fontAlgn="auto">
              <a:spcAft>
                <a:spcPts val="0"/>
              </a:spcAft>
              <a:defRPr/>
            </a:pPr>
            <a:r>
              <a:rPr lang="de-DE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Was ist die Namensfunktion?</a:t>
            </a:r>
            <a:br>
              <a:rPr lang="de-DE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</a:br>
            <a:r>
              <a:rPr lang="de-DE" sz="1600" dirty="0">
                <a:cs typeface="Arial" charset="0"/>
              </a:rPr>
              <a:t>Anstelle der Feldadressen können sogenannte „Alias-Namen“ vergeben und anstelle der Feldadressen verwendet werden.</a:t>
            </a:r>
          </a:p>
          <a:p>
            <a:pPr marL="355600" indent="-355600" fontAlgn="auto">
              <a:spcAft>
                <a:spcPts val="0"/>
              </a:spcAft>
              <a:defRPr/>
            </a:pPr>
            <a:r>
              <a:rPr lang="de-DE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Wofür kann die Namensfunktion genutzt werden?</a:t>
            </a:r>
            <a:br>
              <a:rPr lang="de-DE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</a:br>
            <a:r>
              <a:rPr lang="de-DE" sz="1600" dirty="0">
                <a:cs typeface="Arial" charset="0"/>
              </a:rPr>
              <a:t>Sprungmarken setzen um schnell auf ein bestimmtes Feld oder Bereiche zu springen.</a:t>
            </a:r>
            <a:br>
              <a:rPr lang="de-DE" sz="1600" dirty="0">
                <a:cs typeface="Arial" charset="0"/>
              </a:rPr>
            </a:br>
            <a:r>
              <a:rPr lang="de-DE" sz="1600" dirty="0">
                <a:cs typeface="Arial" charset="0"/>
              </a:rPr>
              <a:t>In Funktionen anstelle Feldadressen mit Namen arbeiten, um so direkt zu erkennen, was berechnet wird.</a:t>
            </a:r>
            <a:br>
              <a:rPr lang="de-DE" sz="1600" dirty="0">
                <a:cs typeface="Arial" charset="0"/>
              </a:rPr>
            </a:br>
            <a:r>
              <a:rPr lang="de-DE" sz="1600" dirty="0">
                <a:cs typeface="Arial" charset="0"/>
              </a:rPr>
              <a:t>Wenn sich Bereiche ändern, kann mittels dem Namensmanager der Bereich angepasst werden. Es müssen also nicht einzeln die Bezüge korrigiert werden.</a:t>
            </a:r>
          </a:p>
          <a:p>
            <a:pPr marL="355600" indent="-355600" fontAlgn="auto">
              <a:spcAft>
                <a:spcPts val="0"/>
              </a:spcAft>
              <a:defRPr/>
            </a:pPr>
            <a:r>
              <a:rPr lang="de-DE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Wie werden Namen erstellt?</a:t>
            </a:r>
            <a:br>
              <a:rPr lang="de-DE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</a:br>
            <a:r>
              <a:rPr lang="de-DE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Variante 1</a:t>
            </a:r>
            <a:r>
              <a:rPr lang="de-DE" sz="1600" dirty="0">
                <a:cs typeface="Arial" charset="0"/>
              </a:rPr>
              <a:t> </a:t>
            </a:r>
            <a:r>
              <a:rPr lang="de-DE" sz="1200" dirty="0">
                <a:cs typeface="Arial" charset="0"/>
              </a:rPr>
              <a:t>(schnelles vergeben)</a:t>
            </a:r>
            <a:r>
              <a:rPr lang="de-DE" sz="1600" dirty="0">
                <a:cs typeface="Arial" charset="0"/>
              </a:rPr>
              <a:t>: Auf Höhe der Bearbeitungsliste befindet sich Links davon das sogenannte Namensfeld, in dem Sie den Namen für den gewählten Bereich vergeben  und mit </a:t>
            </a:r>
            <a:r>
              <a:rPr lang="de-DE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Enter (!!!) </a:t>
            </a:r>
            <a:r>
              <a:rPr lang="de-DE" sz="1600" dirty="0">
                <a:cs typeface="Arial" charset="0"/>
              </a:rPr>
              <a:t>bestätigen.</a:t>
            </a:r>
            <a:br>
              <a:rPr lang="de-DE" sz="1600" dirty="0">
                <a:cs typeface="Arial" charset="0"/>
              </a:rPr>
            </a:br>
            <a:br>
              <a:rPr lang="de-DE" sz="1600" dirty="0">
                <a:cs typeface="Arial" charset="0"/>
              </a:rPr>
            </a:br>
            <a:r>
              <a:rPr lang="de-DE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Variante 2</a:t>
            </a:r>
            <a:r>
              <a:rPr lang="de-DE" sz="1600" dirty="0">
                <a:cs typeface="Arial" charset="0"/>
              </a:rPr>
              <a:t>: Unter dem Register Formeln befindet sich die vollständige Verwaltungsfunktion um z.B. mit dem Button</a:t>
            </a:r>
            <a:br>
              <a:rPr lang="de-DE" sz="1600" dirty="0">
                <a:cs typeface="Arial" charset="0"/>
              </a:rPr>
            </a:br>
            <a:r>
              <a:rPr lang="de-DE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Aus Auswahl erstellen </a:t>
            </a:r>
            <a:r>
              <a:rPr lang="de-DE" sz="1600" dirty="0">
                <a:cs typeface="Arial" charset="0"/>
              </a:rPr>
              <a:t>einen Namen zu vergeben.</a:t>
            </a:r>
          </a:p>
          <a:p>
            <a:pPr marL="355600" indent="-355600" fontAlgn="auto">
              <a:spcAft>
                <a:spcPts val="0"/>
              </a:spcAft>
              <a:defRPr/>
            </a:pPr>
            <a:endParaRPr lang="de-DE" sz="1600" dirty="0">
              <a:cs typeface="Arial" charset="0"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FC7AA-8DD3-4CEB-8345-0B215FBCB390}" type="slidenum">
              <a:rPr lang="de-DE" smtClean="0"/>
              <a:t>2</a:t>
            </a:fld>
            <a:endParaRPr lang="de-DE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0" y="23357"/>
            <a:ext cx="9144000" cy="689231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lang="de-DE" sz="2400" dirty="0"/>
              <a:t>Namensfunktion</a:t>
            </a:r>
          </a:p>
        </p:txBody>
      </p:sp>
      <p:grpSp>
        <p:nvGrpSpPr>
          <p:cNvPr id="9" name="Gruppieren 8"/>
          <p:cNvGrpSpPr/>
          <p:nvPr/>
        </p:nvGrpSpPr>
        <p:grpSpPr>
          <a:xfrm>
            <a:off x="6896410" y="3895380"/>
            <a:ext cx="2167657" cy="2485948"/>
            <a:chOff x="6896410" y="3717032"/>
            <a:chExt cx="2167657" cy="2485948"/>
          </a:xfrm>
        </p:grpSpPr>
        <p:pic>
          <p:nvPicPr>
            <p:cNvPr id="5" name="Grafik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627632" y="3717032"/>
              <a:ext cx="1408863" cy="461348"/>
            </a:xfrm>
            <a:prstGeom prst="rect">
              <a:avLst/>
            </a:prstGeom>
            <a:ln w="12700">
              <a:solidFill>
                <a:schemeClr val="accent2">
                  <a:lumMod val="60000"/>
                  <a:lumOff val="40000"/>
                </a:schemeClr>
              </a:solidFill>
            </a:ln>
          </p:spPr>
        </p:pic>
        <p:pic>
          <p:nvPicPr>
            <p:cNvPr id="7" name="Grafik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627633" y="4293096"/>
              <a:ext cx="1408863" cy="779608"/>
            </a:xfrm>
            <a:prstGeom prst="rect">
              <a:avLst/>
            </a:prstGeom>
            <a:ln w="12700">
              <a:solidFill>
                <a:schemeClr val="accent2">
                  <a:lumMod val="60000"/>
                  <a:lumOff val="40000"/>
                </a:schemeClr>
              </a:solidFill>
            </a:ln>
          </p:spPr>
        </p:pic>
        <p:pic>
          <p:nvPicPr>
            <p:cNvPr id="8" name="Grafik 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896410" y="5163938"/>
              <a:ext cx="2167657" cy="1039042"/>
            </a:xfrm>
            <a:prstGeom prst="rect">
              <a:avLst/>
            </a:prstGeom>
            <a:ln w="12700">
              <a:solidFill>
                <a:schemeClr val="accent2">
                  <a:lumMod val="60000"/>
                  <a:lumOff val="40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419458425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umsplatzhalt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7EC9C9F-63D5-4D2D-8805-F54BB7FA437C}" type="datetime1">
              <a:rPr lang="de-DE" smtClean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07.03.2017</a:t>
            </a:fld>
            <a:endParaRPr lang="de-DE">
              <a:solidFill>
                <a:srgbClr val="898989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3315" name="Fußzeilenplatzhalter 4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245225"/>
            <a:ext cx="3680048" cy="476250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/>
              <a:t>Reinold Haas Bechtle GmbH</a:t>
            </a:r>
          </a:p>
        </p:txBody>
      </p:sp>
      <p:sp>
        <p:nvSpPr>
          <p:cNvPr id="17413" name="Rectangle 3"/>
          <p:cNvSpPr>
            <a:spLocks noGrp="1"/>
          </p:cNvSpPr>
          <p:nvPr>
            <p:ph type="body" idx="1"/>
          </p:nvPr>
        </p:nvSpPr>
        <p:spPr>
          <a:xfrm>
            <a:off x="776173" y="1556792"/>
            <a:ext cx="7627632" cy="4608512"/>
          </a:xfrm>
        </p:spPr>
        <p:txBody>
          <a:bodyPr rtlCol="0">
            <a:noAutofit/>
          </a:bodyPr>
          <a:lstStyle/>
          <a:p>
            <a:pPr marL="355600" indent="-355600" fontAlgn="auto">
              <a:spcAft>
                <a:spcPts val="0"/>
              </a:spcAft>
              <a:defRPr/>
            </a:pPr>
            <a:r>
              <a:rPr lang="de-DE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Regeln für die Namensvergabe</a:t>
            </a:r>
          </a:p>
          <a:p>
            <a:pPr marL="755650" lvl="1" indent="-355600">
              <a:spcBef>
                <a:spcPts val="1200"/>
              </a:spcBef>
              <a:defRPr/>
            </a:pPr>
            <a:r>
              <a:rPr lang="de-DE" sz="1600" dirty="0">
                <a:cs typeface="Arial" charset="0"/>
              </a:rPr>
              <a:t>Namen sind innerhalb der Arbeitsmappe EINDEUTIG</a:t>
            </a:r>
          </a:p>
          <a:p>
            <a:pPr marL="755650" lvl="1" indent="-355600">
              <a:spcBef>
                <a:spcPts val="1200"/>
              </a:spcBef>
              <a:defRPr/>
            </a:pPr>
            <a:r>
              <a:rPr lang="de-DE" sz="1600" dirty="0">
                <a:cs typeface="Arial" charset="0"/>
              </a:rPr>
              <a:t>Namen beginnen IMMER mit: </a:t>
            </a:r>
            <a:br>
              <a:rPr lang="de-DE" sz="1600" dirty="0">
                <a:cs typeface="Arial" charset="0"/>
              </a:rPr>
            </a:br>
            <a:r>
              <a:rPr lang="de-DE" sz="1600" b="1" dirty="0">
                <a:cs typeface="Arial" charset="0"/>
              </a:rPr>
              <a:t>Buchstaben</a:t>
            </a:r>
            <a:r>
              <a:rPr lang="de-DE" sz="1600" dirty="0">
                <a:cs typeface="Arial" charset="0"/>
              </a:rPr>
              <a:t> 	oder </a:t>
            </a:r>
            <a:br>
              <a:rPr lang="de-DE" sz="1600" dirty="0">
                <a:cs typeface="Arial" charset="0"/>
              </a:rPr>
            </a:br>
            <a:r>
              <a:rPr lang="de-DE" sz="1600" b="1" dirty="0">
                <a:cs typeface="Arial" charset="0"/>
              </a:rPr>
              <a:t>Unterstrich</a:t>
            </a:r>
            <a:r>
              <a:rPr lang="de-DE" sz="1600" dirty="0">
                <a:cs typeface="Arial" charset="0"/>
              </a:rPr>
              <a:t>   _	oder </a:t>
            </a:r>
            <a:br>
              <a:rPr lang="de-DE" sz="1600" dirty="0">
                <a:cs typeface="Arial" charset="0"/>
              </a:rPr>
            </a:br>
            <a:r>
              <a:rPr lang="en-US" sz="1600" dirty="0">
                <a:cs typeface="Arial" charset="0"/>
              </a:rPr>
              <a:t>Backslash</a:t>
            </a:r>
            <a:r>
              <a:rPr lang="de-DE" sz="1600" dirty="0">
                <a:cs typeface="Arial" charset="0"/>
              </a:rPr>
              <a:t>      </a:t>
            </a:r>
            <a:r>
              <a:rPr lang="de-DE" sz="1600" b="1" dirty="0">
                <a:cs typeface="Arial" charset="0"/>
              </a:rPr>
              <a:t>\</a:t>
            </a:r>
          </a:p>
          <a:p>
            <a:pPr marL="755650" lvl="1" indent="-355600">
              <a:spcBef>
                <a:spcPts val="1200"/>
              </a:spcBef>
              <a:defRPr/>
            </a:pPr>
            <a:r>
              <a:rPr lang="de-DE" sz="1600" dirty="0">
                <a:cs typeface="Arial" charset="0"/>
              </a:rPr>
              <a:t>Innerhalb von Namen dürfen </a:t>
            </a:r>
            <a:r>
              <a:rPr lang="de-DE" sz="1600" b="1" u="sng" dirty="0">
                <a:cs typeface="Arial" charset="0"/>
              </a:rPr>
              <a:t>nicht</a:t>
            </a:r>
            <a:r>
              <a:rPr lang="de-DE" sz="1600" dirty="0">
                <a:cs typeface="Arial" charset="0"/>
              </a:rPr>
              <a:t> verwendet werden: </a:t>
            </a:r>
            <a:br>
              <a:rPr lang="de-DE" sz="1600" dirty="0">
                <a:cs typeface="Arial" charset="0"/>
              </a:rPr>
            </a:br>
            <a:r>
              <a:rPr lang="de-DE" sz="1600" dirty="0">
                <a:cs typeface="Arial" charset="0"/>
              </a:rPr>
              <a:t>Leerzeichen, Bindestriche, Doppelpunkte, Semikola</a:t>
            </a:r>
            <a:br>
              <a:rPr lang="de-DE" sz="1600" dirty="0">
                <a:cs typeface="Arial" charset="0"/>
              </a:rPr>
            </a:br>
            <a:r>
              <a:rPr lang="de-DE" sz="1600" dirty="0">
                <a:cs typeface="Arial" charset="0"/>
              </a:rPr>
              <a:t>Feldadressen können ebenfalls nicht genutzt werden (z.B. A5)</a:t>
            </a:r>
          </a:p>
          <a:p>
            <a:pPr marL="755650" lvl="1" indent="-355600">
              <a:spcBef>
                <a:spcPts val="1200"/>
              </a:spcBef>
              <a:defRPr/>
            </a:pPr>
            <a:r>
              <a:rPr lang="de-DE" sz="1600" dirty="0">
                <a:cs typeface="Arial" charset="0"/>
              </a:rPr>
              <a:t>Maximale Länge von Namen: 255 Zeichen</a:t>
            </a:r>
          </a:p>
          <a:p>
            <a:pPr marL="755650" lvl="1" indent="-355600">
              <a:spcBef>
                <a:spcPts val="1200"/>
              </a:spcBef>
              <a:defRPr/>
            </a:pPr>
            <a:r>
              <a:rPr lang="de-DE" sz="1600" dirty="0">
                <a:cs typeface="Arial" charset="0"/>
              </a:rPr>
              <a:t>Nutzbare Zeichen: </a:t>
            </a:r>
          </a:p>
          <a:p>
            <a:pPr marL="755650" lvl="1" indent="-355600">
              <a:defRPr/>
            </a:pPr>
            <a:endParaRPr lang="de-DE" sz="1600" dirty="0">
              <a:cs typeface="Arial" charset="0"/>
            </a:endParaRPr>
          </a:p>
          <a:p>
            <a:pPr marL="755650" lvl="1" indent="-355600">
              <a:defRPr/>
            </a:pPr>
            <a:endParaRPr lang="de-DE" sz="1200" dirty="0">
              <a:cs typeface="Arial" charset="0"/>
            </a:endParaRPr>
          </a:p>
          <a:p>
            <a:pPr marL="355600" indent="-355600" fontAlgn="auto">
              <a:spcAft>
                <a:spcPts val="0"/>
              </a:spcAft>
              <a:defRPr/>
            </a:pPr>
            <a:endParaRPr lang="de-DE" sz="1600" dirty="0">
              <a:cs typeface="Arial" charset="0"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FC7AA-8DD3-4CEB-8345-0B215FBCB390}" type="slidenum">
              <a:rPr lang="de-DE" smtClean="0"/>
              <a:t>3</a:t>
            </a:fld>
            <a:endParaRPr lang="de-DE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0" y="23358"/>
            <a:ext cx="9144000" cy="453314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de-DE" sz="2400" dirty="0"/>
              <a:t>Namensfunktion</a:t>
            </a:r>
          </a:p>
        </p:txBody>
      </p:sp>
    </p:spTree>
    <p:extLst>
      <p:ext uri="{BB962C8B-B14F-4D97-AF65-F5344CB8AC3E}">
        <p14:creationId xmlns:p14="http://schemas.microsoft.com/office/powerpoint/2010/main" val="2205316844"/>
      </p:ext>
    </p:extLst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umsplatzhalt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4E99488-E070-4493-911D-EA0624435DA8}" type="datetime1">
              <a:rPr lang="de-DE" smtClean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07.03.2017</a:t>
            </a:fld>
            <a:endParaRPr lang="de-DE">
              <a:solidFill>
                <a:srgbClr val="898989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3315" name="Fußzeilenplatzhalter 4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245225"/>
            <a:ext cx="3680048" cy="476250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/>
              <a:t>Reinold Haas Bechtle GmbH</a:t>
            </a:r>
          </a:p>
        </p:txBody>
      </p:sp>
      <p:sp>
        <p:nvSpPr>
          <p:cNvPr id="17413" name="Rectangle 3"/>
          <p:cNvSpPr>
            <a:spLocks noGrp="1"/>
          </p:cNvSpPr>
          <p:nvPr>
            <p:ph type="body" idx="1"/>
          </p:nvPr>
        </p:nvSpPr>
        <p:spPr>
          <a:xfrm>
            <a:off x="179513" y="947837"/>
            <a:ext cx="5688631" cy="5217467"/>
          </a:xfrm>
        </p:spPr>
        <p:txBody>
          <a:bodyPr rtlCol="0">
            <a:noAutofit/>
          </a:bodyPr>
          <a:lstStyle/>
          <a:p>
            <a:pPr marL="355600" indent="-355600" fontAlgn="auto">
              <a:spcAft>
                <a:spcPts val="0"/>
              </a:spcAft>
              <a:defRPr/>
            </a:pPr>
            <a:r>
              <a:rPr lang="de-DE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Nutzung als Sprungmarke</a:t>
            </a:r>
            <a:br>
              <a:rPr lang="de-DE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</a:br>
            <a:r>
              <a:rPr lang="de-DE" sz="1400" dirty="0">
                <a:cs typeface="Arial" charset="0"/>
              </a:rPr>
              <a:t>Nach der Namensvergabe kann aus jedem Tabellenblatt mittels dem Namensfeld auf den Bereich oder Feld gewechselt werden.</a:t>
            </a:r>
            <a:br>
              <a:rPr lang="de-DE" sz="1400" dirty="0">
                <a:cs typeface="Arial" charset="0"/>
              </a:rPr>
            </a:br>
            <a:br>
              <a:rPr lang="de-DE" sz="1400" dirty="0">
                <a:cs typeface="Arial" charset="0"/>
              </a:rPr>
            </a:br>
            <a:br>
              <a:rPr lang="de-DE" sz="1400" dirty="0">
                <a:cs typeface="Arial" charset="0"/>
              </a:rPr>
            </a:br>
            <a:br>
              <a:rPr lang="de-DE" sz="1400" dirty="0">
                <a:cs typeface="Arial" charset="0"/>
              </a:rPr>
            </a:br>
            <a:endParaRPr lang="de-DE" sz="1400" dirty="0">
              <a:cs typeface="Arial" charset="0"/>
            </a:endParaRPr>
          </a:p>
          <a:p>
            <a:pPr marL="355600" indent="-355600" fontAlgn="auto">
              <a:spcAft>
                <a:spcPts val="0"/>
              </a:spcAft>
              <a:defRPr/>
            </a:pPr>
            <a:r>
              <a:rPr lang="de-DE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Änderung eines Bereiches</a:t>
            </a:r>
            <a:br>
              <a:rPr lang="de-DE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</a:br>
            <a:r>
              <a:rPr lang="de-DE" sz="1400" dirty="0">
                <a:cs typeface="Arial" charset="0"/>
              </a:rPr>
              <a:t>Mittels dem Namensmanager kann der Bereich oder die Feldadresse angepasst werden.</a:t>
            </a:r>
            <a:br>
              <a:rPr lang="de-DE" sz="1400" dirty="0">
                <a:cs typeface="Arial" charset="0"/>
              </a:rPr>
            </a:b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Sie können aber auch das Feld oder den Bereich in der </a:t>
            </a: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Tabelle verschieben und der Name wird damit angepasst.</a:t>
            </a:r>
            <a:br>
              <a:rPr lang="de-DE" sz="1400" dirty="0">
                <a:cs typeface="Arial" charset="0"/>
              </a:rPr>
            </a:br>
            <a:br>
              <a:rPr lang="de-DE" sz="1400" dirty="0">
                <a:cs typeface="Arial" charset="0"/>
              </a:rPr>
            </a:br>
            <a:br>
              <a:rPr lang="de-DE" sz="1400" dirty="0">
                <a:cs typeface="Arial" charset="0"/>
              </a:rPr>
            </a:b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Über den Button Bearbeiten können Sie übersichtlich den Bereich anpassen und Kommentare ergänzen.</a:t>
            </a:r>
            <a:br>
              <a:rPr lang="de-DE" sz="1400" dirty="0">
                <a:cs typeface="Arial" charset="0"/>
              </a:rPr>
            </a:br>
            <a:br>
              <a:rPr lang="de-DE" sz="1400" dirty="0">
                <a:cs typeface="Arial" charset="0"/>
              </a:rPr>
            </a:br>
            <a:r>
              <a:rPr lang="de-DE" sz="1400" b="1" u="sng" dirty="0">
                <a:cs typeface="Arial" charset="0"/>
              </a:rPr>
              <a:t>Beachten</a:t>
            </a:r>
            <a:r>
              <a:rPr lang="de-DE" sz="1400" dirty="0">
                <a:cs typeface="Arial" charset="0"/>
              </a:rPr>
              <a:t>: wenn Sie in dem Feld </a:t>
            </a:r>
            <a:r>
              <a:rPr lang="de-DE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Bezieht sich auf  </a:t>
            </a:r>
            <a:r>
              <a:rPr lang="de-DE" sz="1400" dirty="0">
                <a:cs typeface="Arial" charset="0"/>
              </a:rPr>
              <a:t>mit den Pfeiltasten navigieren, wird damit die Markierung geändert!</a:t>
            </a:r>
          </a:p>
          <a:p>
            <a:pPr marL="355600" indent="-355600" fontAlgn="auto">
              <a:spcAft>
                <a:spcPts val="0"/>
              </a:spcAft>
              <a:defRPr/>
            </a:pPr>
            <a:endParaRPr lang="de-DE" sz="1600" dirty="0">
              <a:cs typeface="Arial" charset="0"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FC7AA-8DD3-4CEB-8345-0B215FBCB390}" type="slidenum">
              <a:rPr lang="de-DE" smtClean="0"/>
              <a:t>4</a:t>
            </a:fld>
            <a:endParaRPr lang="de-DE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0" y="23358"/>
            <a:ext cx="9144000" cy="81335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lang="de-DE" sz="2000" dirty="0"/>
              <a:t>Namensfunktion</a:t>
            </a:r>
            <a:br>
              <a:rPr lang="de-DE" sz="2400" dirty="0"/>
            </a:br>
            <a:r>
              <a:rPr lang="de-DE" sz="2400" dirty="0"/>
              <a:t>Anwendungsbeispiele</a:t>
            </a: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6176" y="1052736"/>
            <a:ext cx="2688727" cy="1224136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6175" y="2468735"/>
            <a:ext cx="2688727" cy="192965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56175" y="4510606"/>
            <a:ext cx="2013012" cy="1210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084165"/>
      </p:ext>
    </p:extLst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Haa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chtle_Master2010_4_3_DE">
  <a:themeElements>
    <a:clrScheme name="Bechtle">
      <a:dk1>
        <a:srgbClr val="4B4D3B"/>
      </a:dk1>
      <a:lt1>
        <a:srgbClr val="FFFFFF"/>
      </a:lt1>
      <a:dk2>
        <a:srgbClr val="969986"/>
      </a:dk2>
      <a:lt2>
        <a:srgbClr val="DBDCDE"/>
      </a:lt2>
      <a:accent1>
        <a:srgbClr val="5D88A6"/>
      </a:accent1>
      <a:accent2>
        <a:srgbClr val="CDB9A9"/>
      </a:accent2>
      <a:accent3>
        <a:srgbClr val="88CED2"/>
      </a:accent3>
      <a:accent4>
        <a:srgbClr val="7D7072"/>
      </a:accent4>
      <a:accent5>
        <a:srgbClr val="008A4F"/>
      </a:accent5>
      <a:accent6>
        <a:srgbClr val="6DBB6D"/>
      </a:accent6>
      <a:hlink>
        <a:srgbClr val="5A6E7B"/>
      </a:hlink>
      <a:folHlink>
        <a:srgbClr val="CD4F45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bg2"/>
        </a:solidFill>
        <a:ln w="6350">
          <a:noFill/>
        </a:ln>
      </a:spPr>
      <a:bodyPr rtlCol="0" anchor="ctr"/>
      <a:lstStyle>
        <a:defPPr algn="ctr">
          <a:defRPr sz="16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 bwMode="gray">
        <a:noFill/>
      </a:spPr>
      <a:bodyPr wrap="square" lIns="0" tIns="0" rIns="0" bIns="0" rtlCol="0">
        <a:spAutoFit/>
      </a:bodyPr>
      <a:lstStyle>
        <a:defPPr>
          <a:defRPr sz="1600" dirty="0" smtClean="0"/>
        </a:defPPr>
      </a:lstStyle>
    </a:txDef>
  </a:objectDefaults>
  <a:extraClrSchemeLst/>
  <a:custClrLst>
    <a:custClr name="Knallgelb">
      <a:srgbClr val="FFD600"/>
    </a:custClr>
    <a:custClr name="Orange">
      <a:srgbClr val="F07F0A"/>
    </a:custClr>
    <a:custClr name="Kaminrot">
      <a:srgbClr val="CD4F45"/>
    </a:custClr>
    <a:custClr name="Wintergrau">
      <a:srgbClr val="5A6E7B"/>
    </a:custClr>
  </a:custClrLst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</Words>
  <Application>Microsoft Office PowerPoint</Application>
  <PresentationFormat>Bildschirmpräsentation (4:3)</PresentationFormat>
  <Paragraphs>26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Larissa</vt:lpstr>
      <vt:lpstr>Bechtle_Master2010_4_3_DE</vt:lpstr>
      <vt:lpstr>Funktion: Namen Reinold Haas </vt:lpstr>
      <vt:lpstr>Namensfunktion</vt:lpstr>
      <vt:lpstr>Namensfunktion</vt:lpstr>
      <vt:lpstr>Namensfunktion Anwendungsbeispiele</vt:lpstr>
    </vt:vector>
  </TitlesOfParts>
  <Company>Bechtle IT-Systemhaus Mannheim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Pivot Excel 2010</dc:title>
  <dc:creator>Haas</dc:creator>
  <cp:lastModifiedBy>Haas</cp:lastModifiedBy>
  <cp:revision>14</cp:revision>
  <dcterms:created xsi:type="dcterms:W3CDTF">2016-03-01T17:39:03Z</dcterms:created>
  <dcterms:modified xsi:type="dcterms:W3CDTF">2017-03-07T08:53:24Z</dcterms:modified>
</cp:coreProperties>
</file>